
<file path=[Content_Types].xml><?xml version="1.0" encoding="utf-8"?>
<Types xmlns="http://schemas.openxmlformats.org/package/2006/content-types">
  <Default Extension="bin" ContentType="application/vnd.ms-word.attachedToolbars"/>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159142E7" w14:textId="55131660" w:rsidR="00B00A26" w:rsidRPr="00A464B2" w:rsidRDefault="00B00A26">
      <w:pPr>
        <w:jc w:val="right"/>
        <w:rPr>
          <w:rFonts w:ascii="Arial" w:hAnsi="Arial" w:cs="Arial"/>
          <w:b/>
          <w:sz w:val="24"/>
          <w:szCs w:val="24"/>
        </w:rPr>
      </w:pPr>
      <w:r w:rsidRPr="00A464B2">
        <w:rPr>
          <w:rFonts w:ascii="Arial" w:hAnsi="Arial" w:cs="Arial"/>
          <w:b/>
          <w:sz w:val="24"/>
          <w:szCs w:val="24"/>
        </w:rPr>
        <w:t xml:space="preserve">WOKING </w:t>
      </w:r>
      <w:r w:rsidR="00F01FBC">
        <w:rPr>
          <w:rFonts w:ascii="Arial" w:hAnsi="Arial" w:cs="Arial"/>
          <w:b/>
          <w:sz w:val="24"/>
          <w:szCs w:val="24"/>
        </w:rPr>
        <w:t xml:space="preserve">ENVIRONMENT ACTION </w:t>
      </w:r>
    </w:p>
    <w:p w14:paraId="00C04AE0" w14:textId="77777777" w:rsidR="00B00A26" w:rsidRPr="00A464B2" w:rsidRDefault="00B00A26">
      <w:pPr>
        <w:jc w:val="right"/>
        <w:rPr>
          <w:rFonts w:ascii="Arial" w:hAnsi="Arial" w:cs="Arial"/>
          <w:b/>
          <w:sz w:val="24"/>
          <w:szCs w:val="24"/>
        </w:rPr>
      </w:pPr>
      <w:r w:rsidRPr="00A464B2">
        <w:rPr>
          <w:rFonts w:ascii="Arial" w:hAnsi="Arial" w:cs="Arial"/>
          <w:b/>
          <w:sz w:val="24"/>
          <w:szCs w:val="24"/>
        </w:rPr>
        <w:t>CONSTITUTION</w:t>
      </w:r>
    </w:p>
    <w:p w14:paraId="6C051444" w14:textId="77777777" w:rsidR="00B00A26" w:rsidRPr="00A464B2" w:rsidRDefault="00B00A26">
      <w:pPr>
        <w:jc w:val="right"/>
        <w:rPr>
          <w:rFonts w:ascii="Arial" w:hAnsi="Arial" w:cs="Arial"/>
          <w:b/>
          <w:sz w:val="24"/>
          <w:szCs w:val="24"/>
        </w:rPr>
      </w:pPr>
    </w:p>
    <w:p w14:paraId="19E76AF2" w14:textId="77777777" w:rsidR="00B00A26" w:rsidRPr="00A464B2" w:rsidRDefault="00B00A26">
      <w:pPr>
        <w:jc w:val="right"/>
        <w:rPr>
          <w:rFonts w:ascii="Arial" w:hAnsi="Arial" w:cs="Arial"/>
          <w:b/>
          <w:sz w:val="24"/>
          <w:szCs w:val="24"/>
        </w:rPr>
      </w:pPr>
      <w:r w:rsidRPr="00A464B2">
        <w:rPr>
          <w:rFonts w:ascii="Arial" w:hAnsi="Arial" w:cs="Arial"/>
          <w:b/>
          <w:sz w:val="24"/>
          <w:szCs w:val="24"/>
        </w:rPr>
        <w:t>Originally adopted 29/1/98</w:t>
      </w:r>
    </w:p>
    <w:p w14:paraId="5DFE76B1" w14:textId="584E4A73" w:rsidR="00B00A26" w:rsidRPr="00A464B2" w:rsidRDefault="00B00A26">
      <w:pPr>
        <w:jc w:val="right"/>
        <w:rPr>
          <w:rFonts w:ascii="Arial" w:hAnsi="Arial" w:cs="Arial"/>
          <w:b/>
          <w:sz w:val="24"/>
          <w:szCs w:val="24"/>
        </w:rPr>
      </w:pPr>
      <w:r w:rsidRPr="00A464B2">
        <w:rPr>
          <w:rFonts w:ascii="Arial" w:hAnsi="Arial" w:cs="Arial"/>
          <w:b/>
          <w:sz w:val="24"/>
          <w:szCs w:val="24"/>
        </w:rPr>
        <w:t>Amendments adopted 23/3/00, 21/3/02, 16/6/</w:t>
      </w:r>
      <w:r w:rsidR="006358DC" w:rsidRPr="00A464B2">
        <w:rPr>
          <w:rFonts w:ascii="Arial" w:hAnsi="Arial" w:cs="Arial"/>
          <w:b/>
          <w:sz w:val="24"/>
          <w:szCs w:val="24"/>
        </w:rPr>
        <w:t>05,</w:t>
      </w:r>
      <w:r w:rsidRPr="00A464B2">
        <w:rPr>
          <w:rFonts w:ascii="Arial" w:hAnsi="Arial" w:cs="Arial"/>
          <w:b/>
          <w:sz w:val="24"/>
          <w:szCs w:val="24"/>
        </w:rPr>
        <w:t xml:space="preserve"> 10/06/09</w:t>
      </w:r>
      <w:r w:rsidR="00714969" w:rsidRPr="00A464B2">
        <w:rPr>
          <w:rFonts w:ascii="Arial" w:hAnsi="Arial" w:cs="Arial"/>
          <w:b/>
          <w:sz w:val="24"/>
          <w:szCs w:val="24"/>
        </w:rPr>
        <w:t>, 23/06/</w:t>
      </w:r>
      <w:proofErr w:type="gramStart"/>
      <w:r w:rsidR="00714969" w:rsidRPr="00A464B2">
        <w:rPr>
          <w:rFonts w:ascii="Arial" w:hAnsi="Arial" w:cs="Arial"/>
          <w:b/>
          <w:sz w:val="24"/>
          <w:szCs w:val="24"/>
        </w:rPr>
        <w:t>2010</w:t>
      </w:r>
      <w:r w:rsidR="00F01FBC">
        <w:rPr>
          <w:rFonts w:ascii="Arial" w:hAnsi="Arial" w:cs="Arial"/>
          <w:b/>
          <w:sz w:val="24"/>
          <w:szCs w:val="24"/>
        </w:rPr>
        <w:t xml:space="preserve">, </w:t>
      </w:r>
      <w:r w:rsidRPr="00A464B2">
        <w:rPr>
          <w:rFonts w:ascii="Arial" w:hAnsi="Arial" w:cs="Arial"/>
          <w:b/>
          <w:sz w:val="24"/>
          <w:szCs w:val="24"/>
        </w:rPr>
        <w:t xml:space="preserve"> 22</w:t>
      </w:r>
      <w:proofErr w:type="gramEnd"/>
      <w:r w:rsidRPr="00A464B2">
        <w:rPr>
          <w:rFonts w:ascii="Arial" w:hAnsi="Arial" w:cs="Arial"/>
          <w:b/>
          <w:sz w:val="24"/>
          <w:szCs w:val="24"/>
        </w:rPr>
        <w:t>/06/11</w:t>
      </w:r>
      <w:r w:rsidR="00F01FBC">
        <w:rPr>
          <w:rFonts w:ascii="Arial" w:hAnsi="Arial" w:cs="Arial"/>
          <w:b/>
          <w:sz w:val="24"/>
          <w:szCs w:val="24"/>
        </w:rPr>
        <w:t xml:space="preserve"> and 14/11/19</w:t>
      </w:r>
    </w:p>
    <w:p w14:paraId="061C47A9" w14:textId="77777777" w:rsidR="00B00A26" w:rsidRPr="00A464B2" w:rsidRDefault="00B00A26">
      <w:pPr>
        <w:rPr>
          <w:rFonts w:ascii="Arial" w:hAnsi="Arial" w:cs="Arial"/>
          <w:sz w:val="24"/>
          <w:szCs w:val="24"/>
        </w:rPr>
      </w:pPr>
      <w:r w:rsidRPr="00A464B2">
        <w:rPr>
          <w:rFonts w:ascii="Arial" w:hAnsi="Arial" w:cs="Arial"/>
          <w:b/>
          <w:sz w:val="24"/>
          <w:szCs w:val="24"/>
        </w:rPr>
        <w:t>Title</w:t>
      </w:r>
    </w:p>
    <w:p w14:paraId="05F5CC54" w14:textId="77777777" w:rsidR="00B00A26" w:rsidRPr="00A464B2" w:rsidRDefault="00B00A26">
      <w:pPr>
        <w:rPr>
          <w:rFonts w:ascii="Arial" w:hAnsi="Arial" w:cs="Arial"/>
          <w:sz w:val="24"/>
          <w:szCs w:val="24"/>
        </w:rPr>
      </w:pPr>
    </w:p>
    <w:p w14:paraId="41AC7341" w14:textId="34CA05CE" w:rsidR="00B00A26" w:rsidRPr="00A464B2" w:rsidRDefault="00B00A26">
      <w:pPr>
        <w:rPr>
          <w:rFonts w:ascii="Arial" w:hAnsi="Arial" w:cs="Arial"/>
          <w:sz w:val="24"/>
          <w:szCs w:val="24"/>
        </w:rPr>
      </w:pPr>
      <w:r w:rsidRPr="00A464B2">
        <w:rPr>
          <w:rFonts w:ascii="Arial" w:hAnsi="Arial" w:cs="Arial"/>
          <w:sz w:val="24"/>
          <w:szCs w:val="24"/>
        </w:rPr>
        <w:t xml:space="preserve">Woking </w:t>
      </w:r>
      <w:r w:rsidR="00F01FBC">
        <w:rPr>
          <w:rFonts w:ascii="Arial" w:hAnsi="Arial" w:cs="Arial"/>
          <w:sz w:val="24"/>
          <w:szCs w:val="24"/>
        </w:rPr>
        <w:t>Environment Action</w:t>
      </w:r>
      <w:r w:rsidR="00AC1378">
        <w:rPr>
          <w:rStyle w:val="FootnoteReference"/>
          <w:rFonts w:ascii="Arial" w:hAnsi="Arial" w:cs="Arial"/>
          <w:sz w:val="24"/>
          <w:szCs w:val="24"/>
        </w:rPr>
        <w:footnoteReference w:id="1"/>
      </w:r>
    </w:p>
    <w:p w14:paraId="0FCE5C0F" w14:textId="77777777" w:rsidR="00B00A26" w:rsidRPr="00A464B2" w:rsidRDefault="00B00A26">
      <w:pPr>
        <w:rPr>
          <w:rFonts w:ascii="Arial" w:hAnsi="Arial" w:cs="Arial"/>
          <w:sz w:val="24"/>
          <w:szCs w:val="24"/>
        </w:rPr>
      </w:pPr>
    </w:p>
    <w:p w14:paraId="7AAE5DF3" w14:textId="33215922" w:rsidR="00B00A26" w:rsidRPr="00A464B2" w:rsidRDefault="00B00A26">
      <w:pPr>
        <w:rPr>
          <w:rFonts w:ascii="Arial" w:hAnsi="Arial" w:cs="Arial"/>
          <w:b/>
          <w:sz w:val="24"/>
          <w:szCs w:val="24"/>
        </w:rPr>
      </w:pPr>
      <w:r w:rsidRPr="00A464B2">
        <w:rPr>
          <w:rFonts w:ascii="Arial" w:hAnsi="Arial" w:cs="Arial"/>
          <w:b/>
          <w:sz w:val="24"/>
          <w:szCs w:val="24"/>
        </w:rPr>
        <w:t>Objective</w:t>
      </w:r>
      <w:r w:rsidR="006A23CA">
        <w:rPr>
          <w:rFonts w:ascii="Arial" w:hAnsi="Arial" w:cs="Arial"/>
          <w:b/>
          <w:sz w:val="24"/>
          <w:szCs w:val="24"/>
        </w:rPr>
        <w:t>s</w:t>
      </w:r>
    </w:p>
    <w:p w14:paraId="0E571D74" w14:textId="77777777" w:rsidR="00B00A26" w:rsidRPr="00A464B2" w:rsidRDefault="00B00A26">
      <w:pPr>
        <w:rPr>
          <w:rFonts w:ascii="Arial" w:hAnsi="Arial" w:cs="Arial"/>
          <w:sz w:val="24"/>
          <w:szCs w:val="24"/>
        </w:rPr>
      </w:pPr>
    </w:p>
    <w:p w14:paraId="3F11AD74" w14:textId="707B7908" w:rsidR="00044F5D" w:rsidRPr="006A23CA" w:rsidRDefault="00044F5D">
      <w:pPr>
        <w:rPr>
          <w:rFonts w:ascii="Arial" w:hAnsi="Arial" w:cs="Arial"/>
          <w:sz w:val="24"/>
          <w:szCs w:val="24"/>
        </w:rPr>
      </w:pPr>
      <w:r w:rsidRPr="006A23CA">
        <w:rPr>
          <w:rFonts w:ascii="Arial" w:hAnsi="Arial" w:cs="Arial"/>
          <w:sz w:val="24"/>
          <w:szCs w:val="24"/>
        </w:rPr>
        <w:t>To promote sustainability in the borough of Woking by creating partnerships, disseminating information and managing projects to support Woking residents and businesses, in living and working more sustainably</w:t>
      </w:r>
      <w:r w:rsidR="00714969" w:rsidRPr="006A23CA">
        <w:rPr>
          <w:rFonts w:ascii="Arial" w:hAnsi="Arial" w:cs="Arial"/>
          <w:sz w:val="24"/>
          <w:szCs w:val="24"/>
        </w:rPr>
        <w:t>.</w:t>
      </w:r>
    </w:p>
    <w:p w14:paraId="4BDF190C" w14:textId="48D0C5FD" w:rsidR="006A23CA" w:rsidRPr="006A23CA" w:rsidRDefault="006A23CA">
      <w:pPr>
        <w:rPr>
          <w:rFonts w:ascii="Arial" w:hAnsi="Arial" w:cs="Arial"/>
          <w:sz w:val="24"/>
          <w:szCs w:val="24"/>
        </w:rPr>
      </w:pPr>
    </w:p>
    <w:p w14:paraId="4D94BF2C" w14:textId="7DFEE53E" w:rsidR="006A23CA" w:rsidRPr="006A23CA" w:rsidRDefault="006A23CA" w:rsidP="006A23CA">
      <w:pPr>
        <w:pStyle w:val="ox-b4887b0810-msonormal"/>
        <w:rPr>
          <w:rFonts w:ascii="Arial" w:hAnsi="Arial" w:cs="Arial"/>
        </w:rPr>
      </w:pPr>
      <w:r w:rsidRPr="006A23CA">
        <w:rPr>
          <w:rStyle w:val="Strong"/>
          <w:rFonts w:ascii="Arial" w:hAnsi="Arial" w:cs="Arial"/>
          <w:b w:val="0"/>
          <w:bCs w:val="0"/>
        </w:rPr>
        <w:t>To support Woking Borough Council in achieving the Council resolution (of 25th July 2019) that the aforementioned become Carbon Neutral by 2030</w:t>
      </w:r>
      <w:r w:rsidRPr="006A23CA">
        <w:rPr>
          <w:rStyle w:val="Strong"/>
          <w:rFonts w:ascii="Arial" w:hAnsi="Arial" w:cs="Arial"/>
        </w:rPr>
        <w:t>.</w:t>
      </w:r>
    </w:p>
    <w:p w14:paraId="71BFA143" w14:textId="5F9A7C73" w:rsidR="006A23CA" w:rsidRPr="006A23CA" w:rsidRDefault="006A23CA">
      <w:pPr>
        <w:rPr>
          <w:rFonts w:ascii="Arial" w:hAnsi="Arial" w:cs="Arial"/>
          <w:iCs/>
          <w:sz w:val="24"/>
          <w:szCs w:val="24"/>
        </w:rPr>
      </w:pPr>
    </w:p>
    <w:p w14:paraId="133D4011" w14:textId="7A148BD6" w:rsidR="006A23CA" w:rsidRPr="006A23CA" w:rsidRDefault="006A23CA" w:rsidP="006A23CA">
      <w:pPr>
        <w:rPr>
          <w:rFonts w:ascii="Arial" w:hAnsi="Arial" w:cs="Arial"/>
          <w:iCs/>
          <w:sz w:val="24"/>
          <w:szCs w:val="24"/>
        </w:rPr>
      </w:pPr>
      <w:r w:rsidRPr="006A23CA">
        <w:rPr>
          <w:rFonts w:ascii="Arial" w:hAnsi="Arial" w:cs="Arial"/>
          <w:iCs/>
          <w:sz w:val="24"/>
          <w:szCs w:val="24"/>
        </w:rPr>
        <w:t>To facilitate communication with individuals and organisations across the Borough regarding the need to respond to the climate emergency as a matter of urgency.</w:t>
      </w:r>
    </w:p>
    <w:p w14:paraId="44A54462" w14:textId="77777777" w:rsidR="006A23CA" w:rsidRPr="00A464B2" w:rsidRDefault="006A23CA">
      <w:pPr>
        <w:rPr>
          <w:rFonts w:ascii="Arial" w:hAnsi="Arial" w:cs="Arial"/>
          <w:sz w:val="24"/>
          <w:szCs w:val="24"/>
        </w:rPr>
      </w:pPr>
    </w:p>
    <w:p w14:paraId="24380B77" w14:textId="77777777" w:rsidR="00B00A26" w:rsidRPr="00A464B2" w:rsidRDefault="00B00A26">
      <w:pPr>
        <w:rPr>
          <w:rFonts w:ascii="Arial" w:hAnsi="Arial" w:cs="Arial"/>
          <w:sz w:val="24"/>
          <w:szCs w:val="24"/>
        </w:rPr>
      </w:pPr>
    </w:p>
    <w:p w14:paraId="151CA348" w14:textId="77777777" w:rsidR="00B00A26" w:rsidRPr="00A464B2" w:rsidRDefault="00B00A26">
      <w:pPr>
        <w:rPr>
          <w:rFonts w:ascii="Arial" w:hAnsi="Arial" w:cs="Arial"/>
          <w:sz w:val="24"/>
          <w:szCs w:val="24"/>
        </w:rPr>
      </w:pPr>
      <w:r w:rsidRPr="00A464B2">
        <w:rPr>
          <w:rFonts w:ascii="Arial" w:hAnsi="Arial" w:cs="Arial"/>
          <w:b/>
          <w:sz w:val="24"/>
          <w:szCs w:val="24"/>
        </w:rPr>
        <w:t>Membership</w:t>
      </w:r>
    </w:p>
    <w:p w14:paraId="06B0CCD6" w14:textId="77777777" w:rsidR="00B00A26" w:rsidRPr="00A464B2" w:rsidRDefault="00B00A26">
      <w:pPr>
        <w:rPr>
          <w:rFonts w:ascii="Arial" w:hAnsi="Arial" w:cs="Arial"/>
          <w:sz w:val="24"/>
          <w:szCs w:val="24"/>
        </w:rPr>
      </w:pPr>
    </w:p>
    <w:p w14:paraId="47AEF2C0" w14:textId="1F19A83D" w:rsidR="00B00A26" w:rsidRPr="00A464B2" w:rsidRDefault="00B00A26">
      <w:pPr>
        <w:rPr>
          <w:rFonts w:ascii="Arial" w:hAnsi="Arial" w:cs="Arial"/>
          <w:sz w:val="24"/>
          <w:szCs w:val="24"/>
        </w:rPr>
      </w:pPr>
      <w:r w:rsidRPr="00A464B2">
        <w:rPr>
          <w:rFonts w:ascii="Arial" w:hAnsi="Arial" w:cs="Arial"/>
          <w:sz w:val="24"/>
          <w:szCs w:val="24"/>
        </w:rPr>
        <w:t>Anyone who lives, works or carries on business in the Borough of Woking and wishes to, may become a member.  A m</w:t>
      </w:r>
      <w:r w:rsidR="00C76FF3">
        <w:rPr>
          <w:rFonts w:ascii="Arial" w:hAnsi="Arial" w:cs="Arial"/>
          <w:sz w:val="24"/>
          <w:szCs w:val="24"/>
        </w:rPr>
        <w:t>embership/m</w:t>
      </w:r>
      <w:r w:rsidRPr="00A464B2">
        <w:rPr>
          <w:rFonts w:ascii="Arial" w:hAnsi="Arial" w:cs="Arial"/>
          <w:sz w:val="24"/>
          <w:szCs w:val="24"/>
        </w:rPr>
        <w:t xml:space="preserve">ailing list shall be drawn up of all those expressing a wish to be involved in Woking </w:t>
      </w:r>
      <w:r w:rsidR="00C76FF3">
        <w:rPr>
          <w:rFonts w:ascii="Arial" w:hAnsi="Arial" w:cs="Arial"/>
          <w:sz w:val="24"/>
          <w:szCs w:val="24"/>
        </w:rPr>
        <w:t xml:space="preserve">Environment </w:t>
      </w:r>
      <w:r w:rsidRPr="00A464B2">
        <w:rPr>
          <w:rFonts w:ascii="Arial" w:hAnsi="Arial" w:cs="Arial"/>
          <w:sz w:val="24"/>
          <w:szCs w:val="24"/>
        </w:rPr>
        <w:t>Action</w:t>
      </w:r>
      <w:r w:rsidR="00C76FF3">
        <w:rPr>
          <w:rFonts w:ascii="Arial" w:hAnsi="Arial" w:cs="Arial"/>
          <w:sz w:val="24"/>
          <w:szCs w:val="24"/>
        </w:rPr>
        <w:t xml:space="preserve"> and be maintained in accordance with </w:t>
      </w:r>
      <w:r w:rsidR="00C76FF3" w:rsidRPr="00C76FF3">
        <w:rPr>
          <w:rFonts w:ascii="Arial" w:hAnsi="Arial" w:cs="Arial"/>
          <w:sz w:val="24"/>
          <w:szCs w:val="24"/>
        </w:rPr>
        <w:t>General Data Protection Regulation</w:t>
      </w:r>
      <w:r w:rsidR="00C76FF3">
        <w:rPr>
          <w:rFonts w:ascii="Arial" w:hAnsi="Arial" w:cs="Arial"/>
          <w:sz w:val="24"/>
          <w:szCs w:val="24"/>
        </w:rPr>
        <w:t>s</w:t>
      </w:r>
      <w:r w:rsidR="00C76FF3" w:rsidRPr="00C76FF3">
        <w:rPr>
          <w:rFonts w:ascii="Arial" w:hAnsi="Arial" w:cs="Arial"/>
          <w:sz w:val="24"/>
          <w:szCs w:val="24"/>
        </w:rPr>
        <w:t xml:space="preserve"> (GDPR)</w:t>
      </w:r>
      <w:r w:rsidRPr="00A464B2">
        <w:rPr>
          <w:rFonts w:ascii="Arial" w:hAnsi="Arial" w:cs="Arial"/>
          <w:sz w:val="24"/>
          <w:szCs w:val="24"/>
        </w:rPr>
        <w:t>.</w:t>
      </w:r>
    </w:p>
    <w:p w14:paraId="1DA394C1" w14:textId="77777777" w:rsidR="00B00A26" w:rsidRPr="00A464B2" w:rsidRDefault="00B00A26">
      <w:pPr>
        <w:rPr>
          <w:rFonts w:ascii="Arial" w:hAnsi="Arial" w:cs="Arial"/>
          <w:sz w:val="24"/>
          <w:szCs w:val="24"/>
        </w:rPr>
      </w:pPr>
    </w:p>
    <w:p w14:paraId="278E8442" w14:textId="77777777" w:rsidR="00B00A26" w:rsidRPr="00A464B2" w:rsidRDefault="00B00A26">
      <w:pPr>
        <w:rPr>
          <w:rFonts w:ascii="Arial" w:hAnsi="Arial" w:cs="Arial"/>
          <w:b/>
          <w:sz w:val="24"/>
          <w:szCs w:val="24"/>
        </w:rPr>
      </w:pPr>
      <w:r w:rsidRPr="00A464B2">
        <w:rPr>
          <w:rFonts w:ascii="Arial" w:hAnsi="Arial" w:cs="Arial"/>
          <w:b/>
          <w:sz w:val="24"/>
          <w:szCs w:val="24"/>
        </w:rPr>
        <w:t>Involvement</w:t>
      </w:r>
    </w:p>
    <w:p w14:paraId="2174B125" w14:textId="77777777" w:rsidR="00B00A26" w:rsidRPr="00A464B2" w:rsidRDefault="00B00A26">
      <w:pPr>
        <w:rPr>
          <w:rFonts w:ascii="Arial" w:hAnsi="Arial" w:cs="Arial"/>
          <w:sz w:val="24"/>
          <w:szCs w:val="24"/>
        </w:rPr>
      </w:pPr>
    </w:p>
    <w:p w14:paraId="14BC91C4" w14:textId="7254B0CF" w:rsidR="00B00A26" w:rsidRPr="00A464B2" w:rsidRDefault="00B00A26">
      <w:pPr>
        <w:rPr>
          <w:rFonts w:ascii="Arial" w:hAnsi="Arial" w:cs="Arial"/>
          <w:sz w:val="24"/>
          <w:szCs w:val="24"/>
        </w:rPr>
      </w:pPr>
      <w:r w:rsidRPr="00A464B2">
        <w:rPr>
          <w:rFonts w:ascii="Arial" w:hAnsi="Arial" w:cs="Arial"/>
          <w:sz w:val="24"/>
          <w:szCs w:val="24"/>
        </w:rPr>
        <w:t xml:space="preserve">Members shall be entitled to consider and report on those issues affecting the </w:t>
      </w:r>
      <w:r w:rsidR="00C76FF3">
        <w:rPr>
          <w:rFonts w:ascii="Arial" w:hAnsi="Arial" w:cs="Arial"/>
          <w:sz w:val="24"/>
          <w:szCs w:val="24"/>
        </w:rPr>
        <w:t>e</w:t>
      </w:r>
      <w:r w:rsidRPr="00A464B2">
        <w:rPr>
          <w:rFonts w:ascii="Arial" w:hAnsi="Arial" w:cs="Arial"/>
          <w:sz w:val="24"/>
          <w:szCs w:val="24"/>
        </w:rPr>
        <w:t xml:space="preserve">nvironment and </w:t>
      </w:r>
      <w:r w:rsidR="00C76FF3">
        <w:rPr>
          <w:rFonts w:ascii="Arial" w:hAnsi="Arial" w:cs="Arial"/>
          <w:sz w:val="24"/>
          <w:szCs w:val="24"/>
        </w:rPr>
        <w:t>q</w:t>
      </w:r>
      <w:r w:rsidRPr="00A464B2">
        <w:rPr>
          <w:rFonts w:ascii="Arial" w:hAnsi="Arial" w:cs="Arial"/>
          <w:sz w:val="24"/>
          <w:szCs w:val="24"/>
        </w:rPr>
        <w:t xml:space="preserve">uality of </w:t>
      </w:r>
      <w:r w:rsidR="00C76FF3">
        <w:rPr>
          <w:rFonts w:ascii="Arial" w:hAnsi="Arial" w:cs="Arial"/>
          <w:sz w:val="24"/>
          <w:szCs w:val="24"/>
        </w:rPr>
        <w:t>l</w:t>
      </w:r>
      <w:r w:rsidRPr="00A464B2">
        <w:rPr>
          <w:rFonts w:ascii="Arial" w:hAnsi="Arial" w:cs="Arial"/>
          <w:sz w:val="24"/>
          <w:szCs w:val="24"/>
        </w:rPr>
        <w:t>ife in the Borough of Woking.  Members shall appoint a Steering Group</w:t>
      </w:r>
      <w:r w:rsidR="00A34B24" w:rsidRPr="00A464B2">
        <w:rPr>
          <w:rFonts w:ascii="Arial" w:hAnsi="Arial" w:cs="Arial"/>
          <w:sz w:val="24"/>
          <w:szCs w:val="24"/>
        </w:rPr>
        <w:t xml:space="preserve"> of</w:t>
      </w:r>
      <w:r w:rsidRPr="00A464B2">
        <w:rPr>
          <w:rFonts w:ascii="Arial" w:hAnsi="Arial" w:cs="Arial"/>
          <w:sz w:val="24"/>
          <w:szCs w:val="24"/>
        </w:rPr>
        <w:t xml:space="preserve"> representatives. The Steering Group shall make recommendations to the Borough Council or any other relevant organisation for both </w:t>
      </w:r>
      <w:proofErr w:type="gramStart"/>
      <w:r w:rsidRPr="00A464B2">
        <w:rPr>
          <w:rFonts w:ascii="Arial" w:hAnsi="Arial" w:cs="Arial"/>
          <w:sz w:val="24"/>
          <w:szCs w:val="24"/>
        </w:rPr>
        <w:t>short and long term</w:t>
      </w:r>
      <w:proofErr w:type="gramEnd"/>
      <w:r w:rsidRPr="00A464B2">
        <w:rPr>
          <w:rFonts w:ascii="Arial" w:hAnsi="Arial" w:cs="Arial"/>
          <w:sz w:val="24"/>
          <w:szCs w:val="24"/>
        </w:rPr>
        <w:t xml:space="preserve"> measures to achieve the </w:t>
      </w:r>
      <w:r w:rsidR="00C76FF3">
        <w:rPr>
          <w:rFonts w:ascii="Arial" w:hAnsi="Arial" w:cs="Arial"/>
          <w:sz w:val="24"/>
          <w:szCs w:val="24"/>
        </w:rPr>
        <w:t>o</w:t>
      </w:r>
      <w:r w:rsidRPr="00A464B2">
        <w:rPr>
          <w:rFonts w:ascii="Arial" w:hAnsi="Arial" w:cs="Arial"/>
          <w:sz w:val="24"/>
          <w:szCs w:val="24"/>
        </w:rPr>
        <w:t xml:space="preserve">bjective and have the power to express their views on any particular measure being proposed. This shall be done </w:t>
      </w:r>
      <w:r w:rsidR="00C76FF3">
        <w:rPr>
          <w:rFonts w:ascii="Arial" w:hAnsi="Arial" w:cs="Arial"/>
          <w:sz w:val="24"/>
          <w:szCs w:val="24"/>
        </w:rPr>
        <w:t xml:space="preserve">through </w:t>
      </w:r>
      <w:r w:rsidRPr="00A464B2">
        <w:rPr>
          <w:rFonts w:ascii="Arial" w:hAnsi="Arial" w:cs="Arial"/>
          <w:sz w:val="24"/>
          <w:szCs w:val="24"/>
        </w:rPr>
        <w:t xml:space="preserve">the </w:t>
      </w:r>
      <w:r w:rsidR="00C76FF3">
        <w:rPr>
          <w:rFonts w:ascii="Arial" w:hAnsi="Arial" w:cs="Arial"/>
          <w:sz w:val="24"/>
          <w:szCs w:val="24"/>
        </w:rPr>
        <w:t xml:space="preserve">steering </w:t>
      </w:r>
      <w:proofErr w:type="gramStart"/>
      <w:r w:rsidR="00C76FF3">
        <w:rPr>
          <w:rFonts w:ascii="Arial" w:hAnsi="Arial" w:cs="Arial"/>
          <w:sz w:val="24"/>
          <w:szCs w:val="24"/>
        </w:rPr>
        <w:t xml:space="preserve">group </w:t>
      </w:r>
      <w:r w:rsidRPr="00A464B2">
        <w:rPr>
          <w:rFonts w:ascii="Arial" w:hAnsi="Arial" w:cs="Arial"/>
          <w:sz w:val="24"/>
          <w:szCs w:val="24"/>
        </w:rPr>
        <w:t xml:space="preserve"> meetings</w:t>
      </w:r>
      <w:proofErr w:type="gramEnd"/>
      <w:r w:rsidRPr="00A464B2">
        <w:rPr>
          <w:rFonts w:ascii="Arial" w:hAnsi="Arial" w:cs="Arial"/>
          <w:sz w:val="24"/>
          <w:szCs w:val="24"/>
        </w:rPr>
        <w:t>, which shall be held at least three</w:t>
      </w:r>
      <w:r w:rsidRPr="00A464B2">
        <w:rPr>
          <w:rFonts w:ascii="Arial" w:hAnsi="Arial" w:cs="Arial"/>
          <w:b/>
          <w:sz w:val="24"/>
          <w:szCs w:val="24"/>
        </w:rPr>
        <w:t xml:space="preserve"> </w:t>
      </w:r>
      <w:r w:rsidRPr="00A464B2">
        <w:rPr>
          <w:rFonts w:ascii="Arial" w:hAnsi="Arial" w:cs="Arial"/>
          <w:sz w:val="24"/>
          <w:szCs w:val="24"/>
        </w:rPr>
        <w:t xml:space="preserve">times per year, or through the </w:t>
      </w:r>
      <w:r w:rsidR="00C76FF3">
        <w:rPr>
          <w:rFonts w:ascii="Arial" w:hAnsi="Arial" w:cs="Arial"/>
          <w:sz w:val="24"/>
          <w:szCs w:val="24"/>
        </w:rPr>
        <w:t>group’s representative to Woking Borough Council’s Climate Change Working Group</w:t>
      </w:r>
      <w:r w:rsidRPr="00A464B2">
        <w:rPr>
          <w:rFonts w:ascii="Arial" w:hAnsi="Arial" w:cs="Arial"/>
          <w:sz w:val="24"/>
          <w:szCs w:val="24"/>
        </w:rPr>
        <w:t xml:space="preserve">. </w:t>
      </w:r>
    </w:p>
    <w:p w14:paraId="2130BDF5" w14:textId="77777777" w:rsidR="00B00A26" w:rsidRPr="00A464B2" w:rsidRDefault="00B00A26">
      <w:pPr>
        <w:rPr>
          <w:rFonts w:ascii="Arial" w:hAnsi="Arial" w:cs="Arial"/>
          <w:sz w:val="24"/>
          <w:szCs w:val="24"/>
        </w:rPr>
      </w:pPr>
    </w:p>
    <w:p w14:paraId="65F42ADB" w14:textId="7CC7D4D7" w:rsidR="00B00A26" w:rsidRPr="00A464B2" w:rsidRDefault="00B00A26">
      <w:pPr>
        <w:rPr>
          <w:rFonts w:ascii="Arial" w:hAnsi="Arial" w:cs="Arial"/>
          <w:sz w:val="24"/>
          <w:szCs w:val="24"/>
        </w:rPr>
      </w:pPr>
      <w:r w:rsidRPr="00A464B2">
        <w:rPr>
          <w:rFonts w:ascii="Arial" w:hAnsi="Arial" w:cs="Arial"/>
          <w:sz w:val="24"/>
          <w:szCs w:val="24"/>
        </w:rPr>
        <w:t xml:space="preserve">Each project group that is established shall prepare a report of their activities in the previous year for </w:t>
      </w:r>
      <w:proofErr w:type="gramStart"/>
      <w:r w:rsidR="00C76FF3">
        <w:rPr>
          <w:rFonts w:ascii="Arial" w:hAnsi="Arial" w:cs="Arial"/>
          <w:sz w:val="24"/>
          <w:szCs w:val="24"/>
        </w:rPr>
        <w:t xml:space="preserve">presentation </w:t>
      </w:r>
      <w:r w:rsidRPr="00A464B2">
        <w:rPr>
          <w:rFonts w:ascii="Arial" w:hAnsi="Arial" w:cs="Arial"/>
          <w:sz w:val="24"/>
          <w:szCs w:val="24"/>
        </w:rPr>
        <w:t xml:space="preserve"> to</w:t>
      </w:r>
      <w:proofErr w:type="gramEnd"/>
      <w:r w:rsidRPr="00A464B2">
        <w:rPr>
          <w:rFonts w:ascii="Arial" w:hAnsi="Arial" w:cs="Arial"/>
          <w:sz w:val="24"/>
          <w:szCs w:val="24"/>
        </w:rPr>
        <w:t xml:space="preserve"> the Annual General Meeting </w:t>
      </w:r>
      <w:r w:rsidR="00714865">
        <w:rPr>
          <w:rFonts w:ascii="Arial" w:hAnsi="Arial" w:cs="Arial"/>
          <w:sz w:val="24"/>
          <w:szCs w:val="24"/>
        </w:rPr>
        <w:t xml:space="preserve">(AGM) </w:t>
      </w:r>
      <w:r w:rsidRPr="00A464B2">
        <w:rPr>
          <w:rFonts w:ascii="Arial" w:hAnsi="Arial" w:cs="Arial"/>
          <w:sz w:val="24"/>
          <w:szCs w:val="24"/>
        </w:rPr>
        <w:t xml:space="preserve">of members.  </w:t>
      </w:r>
    </w:p>
    <w:p w14:paraId="631CFF01" w14:textId="77777777" w:rsidR="00B00A26" w:rsidRPr="00A464B2" w:rsidRDefault="00B00A26">
      <w:pPr>
        <w:rPr>
          <w:rFonts w:ascii="Arial" w:hAnsi="Arial" w:cs="Arial"/>
          <w:sz w:val="24"/>
          <w:szCs w:val="24"/>
        </w:rPr>
      </w:pPr>
    </w:p>
    <w:p w14:paraId="6A6FB555" w14:textId="77777777" w:rsidR="00B00A26" w:rsidRPr="00A464B2" w:rsidRDefault="00B00A26">
      <w:pPr>
        <w:rPr>
          <w:rFonts w:ascii="Arial" w:hAnsi="Arial" w:cs="Arial"/>
          <w:sz w:val="24"/>
          <w:szCs w:val="24"/>
        </w:rPr>
      </w:pPr>
      <w:r w:rsidRPr="00A464B2">
        <w:rPr>
          <w:rFonts w:ascii="Arial" w:hAnsi="Arial" w:cs="Arial"/>
          <w:b/>
          <w:sz w:val="24"/>
          <w:szCs w:val="24"/>
        </w:rPr>
        <w:t>Steering Group</w:t>
      </w:r>
    </w:p>
    <w:p w14:paraId="5A8C7444" w14:textId="77777777" w:rsidR="00B00A26" w:rsidRPr="00A464B2" w:rsidRDefault="00B00A26">
      <w:pPr>
        <w:rPr>
          <w:rFonts w:ascii="Arial" w:hAnsi="Arial" w:cs="Arial"/>
          <w:sz w:val="24"/>
          <w:szCs w:val="24"/>
        </w:rPr>
      </w:pPr>
    </w:p>
    <w:p w14:paraId="59552E3E" w14:textId="5EF74095" w:rsidR="00B00A26" w:rsidRDefault="00B00A26">
      <w:pPr>
        <w:rPr>
          <w:rFonts w:ascii="Arial" w:hAnsi="Arial" w:cs="Arial"/>
          <w:sz w:val="24"/>
          <w:szCs w:val="24"/>
        </w:rPr>
      </w:pPr>
      <w:r w:rsidRPr="00A464B2">
        <w:rPr>
          <w:rFonts w:ascii="Arial" w:hAnsi="Arial" w:cs="Arial"/>
          <w:sz w:val="24"/>
          <w:szCs w:val="24"/>
        </w:rPr>
        <w:t xml:space="preserve">The administration of </w:t>
      </w:r>
      <w:r w:rsidR="00C76FF3">
        <w:rPr>
          <w:rFonts w:ascii="Arial" w:hAnsi="Arial" w:cs="Arial"/>
          <w:sz w:val="24"/>
          <w:szCs w:val="24"/>
        </w:rPr>
        <w:t>Woking Environment Action</w:t>
      </w:r>
      <w:r w:rsidR="004569CC">
        <w:rPr>
          <w:rFonts w:ascii="Arial" w:hAnsi="Arial" w:cs="Arial"/>
          <w:sz w:val="24"/>
          <w:szCs w:val="24"/>
        </w:rPr>
        <w:t xml:space="preserve"> </w:t>
      </w:r>
      <w:r w:rsidRPr="00A464B2">
        <w:rPr>
          <w:rFonts w:ascii="Arial" w:hAnsi="Arial" w:cs="Arial"/>
          <w:sz w:val="24"/>
          <w:szCs w:val="24"/>
        </w:rPr>
        <w:t>shall be undertaken by a Steering Group comprised of:</w:t>
      </w:r>
    </w:p>
    <w:p w14:paraId="33DBDCB0" w14:textId="77777777" w:rsidR="00A464B2" w:rsidRPr="00A464B2" w:rsidRDefault="00A464B2">
      <w:pPr>
        <w:rPr>
          <w:rFonts w:ascii="Arial" w:hAnsi="Arial" w:cs="Arial"/>
          <w:sz w:val="24"/>
          <w:szCs w:val="24"/>
        </w:rPr>
      </w:pPr>
    </w:p>
    <w:p w14:paraId="14AE0F73" w14:textId="0526CAD5" w:rsidR="00B00A26" w:rsidRPr="00A464B2" w:rsidRDefault="00B00A26" w:rsidP="00A464B2">
      <w:pPr>
        <w:numPr>
          <w:ilvl w:val="0"/>
          <w:numId w:val="1"/>
        </w:numPr>
        <w:rPr>
          <w:rFonts w:ascii="Arial" w:hAnsi="Arial" w:cs="Arial"/>
          <w:sz w:val="24"/>
          <w:szCs w:val="24"/>
        </w:rPr>
      </w:pPr>
      <w:r w:rsidRPr="00A464B2">
        <w:rPr>
          <w:rFonts w:ascii="Arial" w:hAnsi="Arial" w:cs="Arial"/>
          <w:sz w:val="24"/>
          <w:szCs w:val="24"/>
        </w:rPr>
        <w:lastRenderedPageBreak/>
        <w:t xml:space="preserve">Representatives of </w:t>
      </w:r>
      <w:r w:rsidR="007E482C">
        <w:rPr>
          <w:rFonts w:ascii="Arial" w:hAnsi="Arial" w:cs="Arial"/>
          <w:sz w:val="24"/>
          <w:szCs w:val="24"/>
        </w:rPr>
        <w:t xml:space="preserve">Woking Environment Action </w:t>
      </w:r>
      <w:r w:rsidRPr="00A464B2">
        <w:rPr>
          <w:rFonts w:ascii="Arial" w:hAnsi="Arial" w:cs="Arial"/>
          <w:sz w:val="24"/>
          <w:szCs w:val="24"/>
        </w:rPr>
        <w:t>(who shall be elected by members at the AGM, plus representatives of special projects)</w:t>
      </w:r>
    </w:p>
    <w:p w14:paraId="6B471423" w14:textId="7EB31B10" w:rsidR="00B00A26" w:rsidRPr="00A464B2" w:rsidRDefault="00B00A26" w:rsidP="00A464B2">
      <w:pPr>
        <w:numPr>
          <w:ilvl w:val="0"/>
          <w:numId w:val="1"/>
        </w:numPr>
        <w:rPr>
          <w:rFonts w:ascii="Arial" w:hAnsi="Arial" w:cs="Arial"/>
          <w:sz w:val="24"/>
          <w:szCs w:val="24"/>
        </w:rPr>
      </w:pPr>
      <w:r w:rsidRPr="00A464B2">
        <w:rPr>
          <w:rFonts w:ascii="Arial" w:hAnsi="Arial" w:cs="Arial"/>
          <w:sz w:val="24"/>
          <w:szCs w:val="24"/>
        </w:rPr>
        <w:t xml:space="preserve">Woking Borough Council </w:t>
      </w:r>
      <w:r w:rsidR="00DC06FA">
        <w:rPr>
          <w:rFonts w:ascii="Arial" w:hAnsi="Arial" w:cs="Arial"/>
          <w:sz w:val="24"/>
          <w:szCs w:val="24"/>
        </w:rPr>
        <w:t>Green Infrastructure representative</w:t>
      </w:r>
    </w:p>
    <w:p w14:paraId="41D19A28" w14:textId="77777777" w:rsidR="00B00A26" w:rsidRPr="00A464B2" w:rsidRDefault="00B00A26">
      <w:pPr>
        <w:rPr>
          <w:rFonts w:ascii="Arial" w:hAnsi="Arial" w:cs="Arial"/>
          <w:sz w:val="24"/>
          <w:szCs w:val="24"/>
        </w:rPr>
      </w:pPr>
    </w:p>
    <w:p w14:paraId="2113CA99" w14:textId="133BED7F" w:rsidR="00B00A26" w:rsidRPr="00A464B2" w:rsidRDefault="00B00A26">
      <w:pPr>
        <w:rPr>
          <w:rFonts w:ascii="Arial" w:hAnsi="Arial" w:cs="Arial"/>
          <w:sz w:val="24"/>
          <w:szCs w:val="24"/>
        </w:rPr>
      </w:pPr>
      <w:r w:rsidRPr="00A464B2">
        <w:rPr>
          <w:rFonts w:ascii="Arial" w:hAnsi="Arial" w:cs="Arial"/>
          <w:sz w:val="24"/>
          <w:szCs w:val="24"/>
        </w:rPr>
        <w:t>The members of the Steering Group other than officers representing Woking Borough Council shall be approved at the Annual General Meeting of members</w:t>
      </w:r>
      <w:r w:rsidR="000330E3" w:rsidRPr="00A464B2">
        <w:rPr>
          <w:rFonts w:ascii="Arial" w:hAnsi="Arial" w:cs="Arial"/>
          <w:sz w:val="24"/>
          <w:szCs w:val="24"/>
        </w:rPr>
        <w:t xml:space="preserve"> or by the Steering Group at a Steering Group meeting if convenient.</w:t>
      </w:r>
    </w:p>
    <w:p w14:paraId="0F500FCD" w14:textId="77777777" w:rsidR="00B00A26" w:rsidRPr="00A464B2" w:rsidRDefault="00B00A26">
      <w:pPr>
        <w:rPr>
          <w:rFonts w:ascii="Arial" w:hAnsi="Arial" w:cs="Arial"/>
          <w:sz w:val="24"/>
          <w:szCs w:val="24"/>
        </w:rPr>
      </w:pPr>
    </w:p>
    <w:p w14:paraId="0D7AD224" w14:textId="77777777" w:rsidR="00B00A26" w:rsidRPr="00A464B2" w:rsidRDefault="00B00A26">
      <w:pPr>
        <w:rPr>
          <w:rFonts w:ascii="Arial" w:hAnsi="Arial" w:cs="Arial"/>
          <w:sz w:val="24"/>
          <w:szCs w:val="24"/>
        </w:rPr>
      </w:pPr>
      <w:r w:rsidRPr="00A464B2">
        <w:rPr>
          <w:rFonts w:ascii="Arial" w:hAnsi="Arial" w:cs="Arial"/>
          <w:sz w:val="24"/>
          <w:szCs w:val="24"/>
        </w:rPr>
        <w:t xml:space="preserve">New Steering Group members will be on a probation period for three months, after which the Steering Group will decide on the </w:t>
      </w:r>
      <w:r w:rsidR="006358DC" w:rsidRPr="00A464B2">
        <w:rPr>
          <w:rFonts w:ascii="Arial" w:hAnsi="Arial" w:cs="Arial"/>
          <w:sz w:val="24"/>
          <w:szCs w:val="24"/>
        </w:rPr>
        <w:t>member’s</w:t>
      </w:r>
      <w:r w:rsidRPr="00A464B2">
        <w:rPr>
          <w:rFonts w:ascii="Arial" w:hAnsi="Arial" w:cs="Arial"/>
          <w:sz w:val="24"/>
          <w:szCs w:val="24"/>
        </w:rPr>
        <w:t xml:space="preserve"> suitability for a permanent position on the Steering Group.</w:t>
      </w:r>
    </w:p>
    <w:p w14:paraId="3BDC5811" w14:textId="77777777" w:rsidR="00B00A26" w:rsidRPr="00A464B2" w:rsidRDefault="00B00A26">
      <w:pPr>
        <w:rPr>
          <w:rFonts w:ascii="Arial" w:hAnsi="Arial" w:cs="Arial"/>
          <w:sz w:val="24"/>
          <w:szCs w:val="24"/>
        </w:rPr>
      </w:pPr>
    </w:p>
    <w:p w14:paraId="0F2B455E" w14:textId="57DAAC8A" w:rsidR="00B00A26" w:rsidRPr="00A464B2" w:rsidRDefault="00B00A26">
      <w:pPr>
        <w:rPr>
          <w:rFonts w:ascii="Arial" w:hAnsi="Arial" w:cs="Arial"/>
          <w:sz w:val="24"/>
          <w:szCs w:val="24"/>
        </w:rPr>
      </w:pPr>
      <w:r w:rsidRPr="00A464B2">
        <w:rPr>
          <w:rFonts w:ascii="Arial" w:hAnsi="Arial" w:cs="Arial"/>
          <w:sz w:val="24"/>
          <w:szCs w:val="24"/>
        </w:rPr>
        <w:t>All members of the Steering Group other than officers representing Woking Borough Council shall be entitled to vote.</w:t>
      </w:r>
    </w:p>
    <w:p w14:paraId="0A10DBAD" w14:textId="77777777" w:rsidR="00B00A26" w:rsidRPr="00A464B2" w:rsidRDefault="00B00A26">
      <w:pPr>
        <w:rPr>
          <w:rFonts w:ascii="Arial" w:hAnsi="Arial" w:cs="Arial"/>
          <w:sz w:val="24"/>
          <w:szCs w:val="24"/>
        </w:rPr>
      </w:pPr>
    </w:p>
    <w:p w14:paraId="43C83BFD" w14:textId="7B1A198C" w:rsidR="00B00A26" w:rsidRPr="00A464B2" w:rsidRDefault="00B00A26">
      <w:pPr>
        <w:rPr>
          <w:rFonts w:ascii="Arial" w:hAnsi="Arial" w:cs="Arial"/>
          <w:sz w:val="24"/>
          <w:szCs w:val="24"/>
        </w:rPr>
      </w:pPr>
      <w:r w:rsidRPr="00A464B2">
        <w:rPr>
          <w:rFonts w:ascii="Arial" w:hAnsi="Arial" w:cs="Arial"/>
          <w:sz w:val="24"/>
          <w:szCs w:val="24"/>
        </w:rPr>
        <w:t>The Steering Group shall have the power to do all things necessary to achieve the Objective subject to reporting their actions back to the next Annual General Meeting of members.</w:t>
      </w:r>
    </w:p>
    <w:p w14:paraId="73B21EF7" w14:textId="77777777" w:rsidR="00B00A26" w:rsidRPr="00A464B2" w:rsidRDefault="00B00A26">
      <w:pPr>
        <w:rPr>
          <w:rFonts w:ascii="Arial" w:hAnsi="Arial" w:cs="Arial"/>
          <w:sz w:val="24"/>
          <w:szCs w:val="24"/>
        </w:rPr>
      </w:pPr>
    </w:p>
    <w:p w14:paraId="135AE391" w14:textId="77777777" w:rsidR="00B00A26" w:rsidRPr="00A464B2" w:rsidRDefault="00B00A26">
      <w:pPr>
        <w:rPr>
          <w:rFonts w:ascii="Arial" w:hAnsi="Arial" w:cs="Arial"/>
          <w:sz w:val="24"/>
          <w:szCs w:val="24"/>
        </w:rPr>
      </w:pPr>
      <w:r w:rsidRPr="00A464B2">
        <w:rPr>
          <w:rFonts w:ascii="Arial" w:hAnsi="Arial" w:cs="Arial"/>
          <w:b/>
          <w:sz w:val="24"/>
          <w:szCs w:val="24"/>
        </w:rPr>
        <w:t>Meetings</w:t>
      </w:r>
    </w:p>
    <w:p w14:paraId="20D8F2A4" w14:textId="77777777" w:rsidR="00B00A26" w:rsidRPr="00A464B2" w:rsidRDefault="00B00A26">
      <w:pPr>
        <w:rPr>
          <w:rFonts w:ascii="Arial" w:hAnsi="Arial" w:cs="Arial"/>
          <w:sz w:val="24"/>
          <w:szCs w:val="24"/>
        </w:rPr>
      </w:pPr>
    </w:p>
    <w:p w14:paraId="3DE14390" w14:textId="553E63FC" w:rsidR="00B00A26" w:rsidRPr="00A464B2" w:rsidRDefault="00B00A26">
      <w:pPr>
        <w:tabs>
          <w:tab w:val="left" w:pos="5245"/>
        </w:tabs>
        <w:rPr>
          <w:rFonts w:ascii="Arial" w:hAnsi="Arial" w:cs="Arial"/>
          <w:sz w:val="24"/>
          <w:szCs w:val="24"/>
        </w:rPr>
      </w:pPr>
      <w:r w:rsidRPr="00A464B2">
        <w:rPr>
          <w:rFonts w:ascii="Arial" w:hAnsi="Arial" w:cs="Arial"/>
          <w:sz w:val="24"/>
          <w:szCs w:val="24"/>
        </w:rPr>
        <w:t xml:space="preserve">General </w:t>
      </w:r>
      <w:r w:rsidR="008D5B0A">
        <w:rPr>
          <w:rFonts w:ascii="Arial" w:hAnsi="Arial" w:cs="Arial"/>
          <w:sz w:val="24"/>
          <w:szCs w:val="24"/>
        </w:rPr>
        <w:t>p</w:t>
      </w:r>
      <w:r w:rsidRPr="00A464B2">
        <w:rPr>
          <w:rFonts w:ascii="Arial" w:hAnsi="Arial" w:cs="Arial"/>
          <w:sz w:val="24"/>
          <w:szCs w:val="24"/>
        </w:rPr>
        <w:t xml:space="preserve">ublic </w:t>
      </w:r>
      <w:r w:rsidR="008D5B0A">
        <w:rPr>
          <w:rFonts w:ascii="Arial" w:hAnsi="Arial" w:cs="Arial"/>
          <w:sz w:val="24"/>
          <w:szCs w:val="24"/>
        </w:rPr>
        <w:t>m</w:t>
      </w:r>
      <w:r w:rsidRPr="00A464B2">
        <w:rPr>
          <w:rFonts w:ascii="Arial" w:hAnsi="Arial" w:cs="Arial"/>
          <w:sz w:val="24"/>
          <w:szCs w:val="24"/>
        </w:rPr>
        <w:t xml:space="preserve">eetings or </w:t>
      </w:r>
      <w:r w:rsidR="008D5B0A">
        <w:rPr>
          <w:rFonts w:ascii="Arial" w:hAnsi="Arial" w:cs="Arial"/>
          <w:sz w:val="24"/>
          <w:szCs w:val="24"/>
        </w:rPr>
        <w:t>e</w:t>
      </w:r>
      <w:r w:rsidRPr="00A464B2">
        <w:rPr>
          <w:rFonts w:ascii="Arial" w:hAnsi="Arial" w:cs="Arial"/>
          <w:sz w:val="24"/>
          <w:szCs w:val="24"/>
        </w:rPr>
        <w:t>vents for Members shall be held at least three</w:t>
      </w:r>
      <w:r w:rsidRPr="00A464B2">
        <w:rPr>
          <w:rFonts w:ascii="Arial" w:hAnsi="Arial" w:cs="Arial"/>
          <w:b/>
          <w:sz w:val="24"/>
          <w:szCs w:val="24"/>
        </w:rPr>
        <w:t xml:space="preserve"> </w:t>
      </w:r>
      <w:r w:rsidRPr="00A464B2">
        <w:rPr>
          <w:rFonts w:ascii="Arial" w:hAnsi="Arial" w:cs="Arial"/>
          <w:sz w:val="24"/>
          <w:szCs w:val="24"/>
        </w:rPr>
        <w:t xml:space="preserve">times a year.  One meeting shall be the Annual General Meeting which shall be held not more than 15 months after the previous such meeting and for which notice of at least 14 days be given to all those on the </w:t>
      </w:r>
      <w:r w:rsidR="00C76FF3">
        <w:rPr>
          <w:rFonts w:ascii="Arial" w:hAnsi="Arial" w:cs="Arial"/>
          <w:sz w:val="24"/>
          <w:szCs w:val="24"/>
        </w:rPr>
        <w:t>Woking Environment Action</w:t>
      </w:r>
      <w:r w:rsidR="00EC1C76">
        <w:rPr>
          <w:rFonts w:ascii="Arial" w:hAnsi="Arial" w:cs="Arial"/>
          <w:sz w:val="24"/>
          <w:szCs w:val="24"/>
        </w:rPr>
        <w:t xml:space="preserve"> </w:t>
      </w:r>
      <w:r w:rsidR="00312151">
        <w:rPr>
          <w:rFonts w:ascii="Arial" w:hAnsi="Arial" w:cs="Arial"/>
          <w:sz w:val="24"/>
          <w:szCs w:val="24"/>
        </w:rPr>
        <w:t>Membership/</w:t>
      </w:r>
      <w:r w:rsidRPr="00A464B2">
        <w:rPr>
          <w:rFonts w:ascii="Arial" w:hAnsi="Arial" w:cs="Arial"/>
          <w:sz w:val="24"/>
          <w:szCs w:val="24"/>
        </w:rPr>
        <w:t>Mailing List. All those who live or work in the Borough of Woking shall be entitled to attend and vote.</w:t>
      </w:r>
    </w:p>
    <w:p w14:paraId="05E9B7D1" w14:textId="77777777" w:rsidR="00B00A26" w:rsidRPr="00A464B2" w:rsidRDefault="00B00A26">
      <w:pPr>
        <w:rPr>
          <w:rFonts w:ascii="Arial" w:hAnsi="Arial" w:cs="Arial"/>
          <w:sz w:val="24"/>
          <w:szCs w:val="24"/>
        </w:rPr>
      </w:pPr>
    </w:p>
    <w:p w14:paraId="723D91DB" w14:textId="77777777" w:rsidR="00B00A26" w:rsidRPr="00A464B2" w:rsidRDefault="00B00A26">
      <w:pPr>
        <w:rPr>
          <w:rFonts w:ascii="Arial" w:hAnsi="Arial" w:cs="Arial"/>
          <w:sz w:val="24"/>
          <w:szCs w:val="24"/>
        </w:rPr>
      </w:pPr>
      <w:r w:rsidRPr="00A464B2">
        <w:rPr>
          <w:rFonts w:ascii="Arial" w:hAnsi="Arial" w:cs="Arial"/>
          <w:b/>
          <w:sz w:val="24"/>
          <w:szCs w:val="24"/>
        </w:rPr>
        <w:t>Finance</w:t>
      </w:r>
    </w:p>
    <w:p w14:paraId="3F1182F5" w14:textId="77777777" w:rsidR="00B00A26" w:rsidRPr="00A464B2" w:rsidRDefault="00B00A26">
      <w:pPr>
        <w:rPr>
          <w:rFonts w:ascii="Arial" w:hAnsi="Arial" w:cs="Arial"/>
          <w:sz w:val="24"/>
          <w:szCs w:val="24"/>
        </w:rPr>
      </w:pPr>
    </w:p>
    <w:p w14:paraId="1DD9C959" w14:textId="41068006" w:rsidR="00B00A26" w:rsidRPr="00A464B2" w:rsidRDefault="00C76FF3">
      <w:pPr>
        <w:rPr>
          <w:rFonts w:ascii="Arial" w:hAnsi="Arial" w:cs="Arial"/>
          <w:sz w:val="24"/>
          <w:szCs w:val="24"/>
        </w:rPr>
      </w:pPr>
      <w:r>
        <w:rPr>
          <w:rFonts w:ascii="Arial" w:hAnsi="Arial" w:cs="Arial"/>
          <w:sz w:val="24"/>
          <w:szCs w:val="24"/>
        </w:rPr>
        <w:t>Woking Environment Action</w:t>
      </w:r>
      <w:r w:rsidR="00312151">
        <w:rPr>
          <w:rFonts w:ascii="Arial" w:hAnsi="Arial" w:cs="Arial"/>
          <w:sz w:val="24"/>
          <w:szCs w:val="24"/>
        </w:rPr>
        <w:t xml:space="preserve"> </w:t>
      </w:r>
      <w:r w:rsidR="00B00A26" w:rsidRPr="00A464B2">
        <w:rPr>
          <w:rFonts w:ascii="Arial" w:hAnsi="Arial" w:cs="Arial"/>
          <w:sz w:val="24"/>
          <w:szCs w:val="24"/>
        </w:rPr>
        <w:t xml:space="preserve">may raise money by means of membership fees, affiliation fees, donations and other sources as may be deemed appropriate.  All such monies shall be applied solely towards the Objective of </w:t>
      </w:r>
      <w:r w:rsidR="002534ED">
        <w:rPr>
          <w:rFonts w:ascii="Arial" w:hAnsi="Arial" w:cs="Arial"/>
          <w:sz w:val="24"/>
          <w:szCs w:val="24"/>
        </w:rPr>
        <w:t>Woking Environment Action</w:t>
      </w:r>
      <w:r w:rsidR="00B00A26" w:rsidRPr="00A464B2">
        <w:rPr>
          <w:rFonts w:ascii="Arial" w:hAnsi="Arial" w:cs="Arial"/>
          <w:sz w:val="24"/>
          <w:szCs w:val="24"/>
        </w:rPr>
        <w:t xml:space="preserve">.  No membership fee shall be charged without the prior approval of the </w:t>
      </w:r>
      <w:r w:rsidR="0055561C">
        <w:rPr>
          <w:rFonts w:ascii="Arial" w:hAnsi="Arial" w:cs="Arial"/>
          <w:sz w:val="24"/>
          <w:szCs w:val="24"/>
        </w:rPr>
        <w:t>AGM</w:t>
      </w:r>
      <w:r w:rsidR="00B00A26" w:rsidRPr="00A464B2">
        <w:rPr>
          <w:rFonts w:ascii="Arial" w:hAnsi="Arial" w:cs="Arial"/>
          <w:sz w:val="24"/>
          <w:szCs w:val="24"/>
        </w:rPr>
        <w:t xml:space="preserve">, or if </w:t>
      </w:r>
      <w:proofErr w:type="gramStart"/>
      <w:r w:rsidR="00B00A26" w:rsidRPr="00A464B2">
        <w:rPr>
          <w:rFonts w:ascii="Arial" w:hAnsi="Arial" w:cs="Arial"/>
          <w:sz w:val="24"/>
          <w:szCs w:val="24"/>
        </w:rPr>
        <w:t>necessary</w:t>
      </w:r>
      <w:proofErr w:type="gramEnd"/>
      <w:r w:rsidR="00B00A26" w:rsidRPr="00A464B2">
        <w:rPr>
          <w:rFonts w:ascii="Arial" w:hAnsi="Arial" w:cs="Arial"/>
          <w:sz w:val="24"/>
          <w:szCs w:val="24"/>
        </w:rPr>
        <w:t xml:space="preserve"> an Extraordinary General Meeting. The Financial Year shall end on 31</w:t>
      </w:r>
      <w:r w:rsidR="00B00A26" w:rsidRPr="00B33D40">
        <w:rPr>
          <w:rFonts w:ascii="Arial" w:hAnsi="Arial" w:cs="Arial"/>
          <w:sz w:val="24"/>
          <w:szCs w:val="24"/>
          <w:vertAlign w:val="superscript"/>
        </w:rPr>
        <w:t>st</w:t>
      </w:r>
      <w:r w:rsidR="00B33D40">
        <w:rPr>
          <w:rFonts w:ascii="Arial" w:hAnsi="Arial" w:cs="Arial"/>
          <w:sz w:val="24"/>
          <w:szCs w:val="24"/>
        </w:rPr>
        <w:t xml:space="preserve"> </w:t>
      </w:r>
      <w:r w:rsidR="00B00A26" w:rsidRPr="00A464B2">
        <w:rPr>
          <w:rFonts w:ascii="Arial" w:hAnsi="Arial" w:cs="Arial"/>
          <w:sz w:val="24"/>
          <w:szCs w:val="24"/>
        </w:rPr>
        <w:t>March in each year.</w:t>
      </w:r>
    </w:p>
    <w:p w14:paraId="470E14BA" w14:textId="77777777" w:rsidR="00B00A26" w:rsidRPr="00A464B2" w:rsidRDefault="00B00A26">
      <w:pPr>
        <w:rPr>
          <w:rFonts w:ascii="Arial" w:hAnsi="Arial" w:cs="Arial"/>
          <w:sz w:val="24"/>
          <w:szCs w:val="24"/>
        </w:rPr>
      </w:pPr>
    </w:p>
    <w:p w14:paraId="023E02A9" w14:textId="77777777" w:rsidR="00B00A26" w:rsidRPr="00A464B2" w:rsidRDefault="00B00A26">
      <w:pPr>
        <w:rPr>
          <w:rFonts w:ascii="Arial" w:hAnsi="Arial" w:cs="Arial"/>
          <w:sz w:val="24"/>
          <w:szCs w:val="24"/>
        </w:rPr>
      </w:pPr>
      <w:r w:rsidRPr="00A464B2">
        <w:rPr>
          <w:rFonts w:ascii="Arial" w:hAnsi="Arial" w:cs="Arial"/>
          <w:b/>
          <w:sz w:val="24"/>
          <w:szCs w:val="24"/>
        </w:rPr>
        <w:t>Dissolution</w:t>
      </w:r>
    </w:p>
    <w:p w14:paraId="1FF8ADC4" w14:textId="77777777" w:rsidR="00B00A26" w:rsidRPr="00A464B2" w:rsidRDefault="00B00A26">
      <w:pPr>
        <w:rPr>
          <w:rFonts w:ascii="Arial" w:hAnsi="Arial" w:cs="Arial"/>
          <w:sz w:val="24"/>
          <w:szCs w:val="24"/>
        </w:rPr>
      </w:pPr>
    </w:p>
    <w:p w14:paraId="222EFDAB" w14:textId="4CE28411" w:rsidR="00B00A26" w:rsidRPr="00A464B2" w:rsidRDefault="00C76FF3">
      <w:pPr>
        <w:rPr>
          <w:rFonts w:ascii="Arial" w:hAnsi="Arial" w:cs="Arial"/>
          <w:sz w:val="24"/>
          <w:szCs w:val="24"/>
        </w:rPr>
      </w:pPr>
      <w:r>
        <w:rPr>
          <w:rFonts w:ascii="Arial" w:hAnsi="Arial" w:cs="Arial"/>
          <w:sz w:val="24"/>
          <w:szCs w:val="24"/>
        </w:rPr>
        <w:t>Woking Environment Action</w:t>
      </w:r>
      <w:r w:rsidR="00C71750">
        <w:rPr>
          <w:rFonts w:ascii="Arial" w:hAnsi="Arial" w:cs="Arial"/>
          <w:sz w:val="24"/>
          <w:szCs w:val="24"/>
        </w:rPr>
        <w:t xml:space="preserve"> </w:t>
      </w:r>
      <w:r w:rsidR="00B00A26" w:rsidRPr="00A464B2">
        <w:rPr>
          <w:rFonts w:ascii="Arial" w:hAnsi="Arial" w:cs="Arial"/>
          <w:sz w:val="24"/>
          <w:szCs w:val="24"/>
        </w:rPr>
        <w:t>may be dissolved at any time by a resolution passed by a majority of those attending and entitled to vote at a</w:t>
      </w:r>
      <w:r w:rsidR="00C71750">
        <w:rPr>
          <w:rFonts w:ascii="Arial" w:hAnsi="Arial" w:cs="Arial"/>
          <w:sz w:val="24"/>
          <w:szCs w:val="24"/>
        </w:rPr>
        <w:t xml:space="preserve">n AGM </w:t>
      </w:r>
      <w:r w:rsidR="00B00A26" w:rsidRPr="00A464B2">
        <w:rPr>
          <w:rFonts w:ascii="Arial" w:hAnsi="Arial" w:cs="Arial"/>
          <w:sz w:val="24"/>
          <w:szCs w:val="24"/>
        </w:rPr>
        <w:t xml:space="preserve">called with at least 14 </w:t>
      </w:r>
      <w:proofErr w:type="spellStart"/>
      <w:r w:rsidR="00B00A26" w:rsidRPr="00A464B2">
        <w:rPr>
          <w:rFonts w:ascii="Arial" w:hAnsi="Arial" w:cs="Arial"/>
          <w:sz w:val="24"/>
          <w:szCs w:val="24"/>
        </w:rPr>
        <w:t>days notice</w:t>
      </w:r>
      <w:proofErr w:type="spellEnd"/>
      <w:r w:rsidR="00B00A26" w:rsidRPr="00A464B2">
        <w:rPr>
          <w:rFonts w:ascii="Arial" w:hAnsi="Arial" w:cs="Arial"/>
          <w:sz w:val="24"/>
          <w:szCs w:val="24"/>
        </w:rPr>
        <w:t xml:space="preserve"> to all those on the </w:t>
      </w:r>
      <w:r>
        <w:rPr>
          <w:rFonts w:ascii="Arial" w:hAnsi="Arial" w:cs="Arial"/>
          <w:sz w:val="24"/>
          <w:szCs w:val="24"/>
        </w:rPr>
        <w:t>Woking Environment Action</w:t>
      </w:r>
      <w:r w:rsidR="00C71750">
        <w:rPr>
          <w:rFonts w:ascii="Arial" w:hAnsi="Arial" w:cs="Arial"/>
          <w:sz w:val="24"/>
          <w:szCs w:val="24"/>
        </w:rPr>
        <w:t xml:space="preserve"> Membership/</w:t>
      </w:r>
      <w:r w:rsidR="00B00A26" w:rsidRPr="00A464B2">
        <w:rPr>
          <w:rFonts w:ascii="Arial" w:hAnsi="Arial" w:cs="Arial"/>
          <w:sz w:val="24"/>
          <w:szCs w:val="24"/>
        </w:rPr>
        <w:t>Mailing List.</w:t>
      </w:r>
    </w:p>
    <w:p w14:paraId="7FC63BD8" w14:textId="77777777" w:rsidR="00B00A26" w:rsidRPr="00A464B2" w:rsidRDefault="00B00A26">
      <w:pPr>
        <w:rPr>
          <w:rFonts w:ascii="Arial" w:hAnsi="Arial" w:cs="Arial"/>
          <w:sz w:val="24"/>
          <w:szCs w:val="24"/>
        </w:rPr>
      </w:pPr>
    </w:p>
    <w:p w14:paraId="72F2CC8B" w14:textId="77777777" w:rsidR="00B00A26" w:rsidRPr="00A464B2" w:rsidRDefault="00B00A26">
      <w:pPr>
        <w:rPr>
          <w:rFonts w:ascii="Arial" w:hAnsi="Arial" w:cs="Arial"/>
          <w:sz w:val="24"/>
          <w:szCs w:val="24"/>
        </w:rPr>
      </w:pPr>
      <w:r w:rsidRPr="00A464B2">
        <w:rPr>
          <w:rFonts w:ascii="Arial" w:hAnsi="Arial" w:cs="Arial"/>
          <w:b/>
          <w:sz w:val="24"/>
          <w:szCs w:val="24"/>
        </w:rPr>
        <w:t>Alteration to the Constitution</w:t>
      </w:r>
    </w:p>
    <w:p w14:paraId="679DF318" w14:textId="77777777" w:rsidR="00B00A26" w:rsidRPr="00A464B2" w:rsidRDefault="00B00A26">
      <w:pPr>
        <w:rPr>
          <w:rFonts w:ascii="Arial" w:hAnsi="Arial" w:cs="Arial"/>
          <w:sz w:val="24"/>
          <w:szCs w:val="24"/>
        </w:rPr>
      </w:pPr>
    </w:p>
    <w:p w14:paraId="3183D0A3" w14:textId="435B98D0" w:rsidR="00B00A26" w:rsidRPr="00A464B2" w:rsidRDefault="00B00A26">
      <w:pPr>
        <w:rPr>
          <w:rFonts w:ascii="Arial" w:hAnsi="Arial" w:cs="Arial"/>
          <w:sz w:val="24"/>
          <w:szCs w:val="24"/>
        </w:rPr>
      </w:pPr>
      <w:r w:rsidRPr="00A464B2">
        <w:rPr>
          <w:rFonts w:ascii="Arial" w:hAnsi="Arial" w:cs="Arial"/>
          <w:sz w:val="24"/>
          <w:szCs w:val="24"/>
        </w:rPr>
        <w:t>Any alteration to this Constitution shall require the assent of a majority of those attending and entitled to vote at a</w:t>
      </w:r>
      <w:r w:rsidR="008E0027">
        <w:rPr>
          <w:rFonts w:ascii="Arial" w:hAnsi="Arial" w:cs="Arial"/>
          <w:sz w:val="24"/>
          <w:szCs w:val="24"/>
        </w:rPr>
        <w:t>n AGM</w:t>
      </w:r>
      <w:r w:rsidRPr="00A464B2">
        <w:rPr>
          <w:rFonts w:ascii="Arial" w:hAnsi="Arial" w:cs="Arial"/>
          <w:sz w:val="24"/>
          <w:szCs w:val="24"/>
        </w:rPr>
        <w:t xml:space="preserve"> called with at least 14 </w:t>
      </w:r>
      <w:proofErr w:type="spellStart"/>
      <w:r w:rsidRPr="00A464B2">
        <w:rPr>
          <w:rFonts w:ascii="Arial" w:hAnsi="Arial" w:cs="Arial"/>
          <w:sz w:val="24"/>
          <w:szCs w:val="24"/>
        </w:rPr>
        <w:t>days notice</w:t>
      </w:r>
      <w:proofErr w:type="spellEnd"/>
      <w:r w:rsidRPr="00A464B2">
        <w:rPr>
          <w:rFonts w:ascii="Arial" w:hAnsi="Arial" w:cs="Arial"/>
          <w:sz w:val="24"/>
          <w:szCs w:val="24"/>
        </w:rPr>
        <w:t xml:space="preserve"> to all those on the </w:t>
      </w:r>
      <w:r w:rsidR="00C76FF3">
        <w:rPr>
          <w:rFonts w:ascii="Arial" w:hAnsi="Arial" w:cs="Arial"/>
          <w:sz w:val="24"/>
          <w:szCs w:val="24"/>
        </w:rPr>
        <w:t>Woking Environment Action</w:t>
      </w:r>
      <w:r w:rsidR="008E0027">
        <w:rPr>
          <w:rFonts w:ascii="Arial" w:hAnsi="Arial" w:cs="Arial"/>
          <w:sz w:val="24"/>
          <w:szCs w:val="24"/>
        </w:rPr>
        <w:t xml:space="preserve"> </w:t>
      </w:r>
      <w:r w:rsidRPr="00A464B2">
        <w:rPr>
          <w:rFonts w:ascii="Arial" w:hAnsi="Arial" w:cs="Arial"/>
          <w:sz w:val="24"/>
          <w:szCs w:val="24"/>
        </w:rPr>
        <w:t>Mailing List.</w:t>
      </w:r>
    </w:p>
    <w:p w14:paraId="28E7CCCA" w14:textId="77777777" w:rsidR="00B00A26" w:rsidRPr="00A464B2" w:rsidRDefault="00B00A26">
      <w:pPr>
        <w:rPr>
          <w:rFonts w:ascii="Arial" w:hAnsi="Arial" w:cs="Arial"/>
          <w:sz w:val="24"/>
          <w:szCs w:val="24"/>
        </w:rPr>
      </w:pPr>
    </w:p>
    <w:p w14:paraId="5FA83779" w14:textId="77777777" w:rsidR="00B00A26" w:rsidRPr="00A464B2" w:rsidRDefault="00B00A26">
      <w:pPr>
        <w:rPr>
          <w:rFonts w:ascii="Arial" w:hAnsi="Arial" w:cs="Arial"/>
          <w:sz w:val="24"/>
          <w:szCs w:val="24"/>
        </w:rPr>
      </w:pPr>
    </w:p>
    <w:p w14:paraId="536511D8" w14:textId="77777777" w:rsidR="00B00A26" w:rsidRPr="00A464B2" w:rsidRDefault="00B00A26" w:rsidP="00A34B24">
      <w:pPr>
        <w:rPr>
          <w:rFonts w:ascii="Arial" w:hAnsi="Arial" w:cs="Arial"/>
          <w:sz w:val="24"/>
          <w:szCs w:val="24"/>
        </w:rPr>
      </w:pPr>
    </w:p>
    <w:sectPr w:rsidR="00B00A26" w:rsidRPr="00A464B2">
      <w:headerReference w:type="even" r:id="rId16"/>
      <w:headerReference w:type="default" r:id="rId17"/>
      <w:footerReference w:type="even" r:id="rId18"/>
      <w:footerReference w:type="default" r:id="rId19"/>
      <w:headerReference w:type="first" r:id="rId20"/>
      <w:footerReference w:type="first" r:id="rId21"/>
      <w:pgSz w:w="11906" w:h="16838"/>
      <w:pgMar w:top="1191" w:right="1361" w:bottom="1191" w:left="1361" w:header="646" w:footer="646" w:gutter="0"/>
      <w:cols w:space="720"/>
    </w:sectPr>
  </w:body>
</w:document>
</file>

<file path=word/customizations.xml><?xml version="1.0" encoding="utf-8"?>
<wne:tcg xmlns:r="http://schemas.openxmlformats.org/officeDocument/2006/relationships" xmlns:wne="http://schemas.microsoft.com/office/word/2006/wordml">
  <wne:toolbars>
    <wne:toolbarData r:id="rId1"/>
  </wne:toolbar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6FCC209D" w14:textId="77777777" w:rsidR="00E0601A" w:rsidRDefault="00E0601A">
      <w:r>
        <w:separator/>
      </w:r>
    </w:p>
  </w:endnote>
  <w:endnote w:type="continuationSeparator" w:id="0">
    <w:p w14:paraId="3DD44649" w14:textId="77777777" w:rsidR="00E0601A" w:rsidRDefault="00E0601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ZapfHumnst BT">
    <w:altName w:val="Arial"/>
    <w:charset w:val="00"/>
    <w:family w:val="swiss"/>
    <w:pitch w:val="variable"/>
    <w:sig w:usb0="00000001" w:usb1="00000000" w:usb2="00000000" w:usb3="00000000" w:csb0="0000001B" w:csb1="00000000"/>
  </w:font>
  <w:font w:name="Arial Black">
    <w:panose1 w:val="020B0A04020102020204"/>
    <w:charset w:val="00"/>
    <w:family w:val="swiss"/>
    <w:pitch w:val="variable"/>
    <w:sig w:usb0="A00002AF" w:usb1="400078FB" w:usb2="00000000" w:usb3="00000000" w:csb0="000000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CB5E64" w14:textId="77777777" w:rsidR="00F01FBC" w:rsidRDefault="00F01FB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28CB5C" w14:textId="77777777" w:rsidR="00F01FBC" w:rsidRDefault="00F01FB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939672" w14:textId="77777777" w:rsidR="00F01FBC" w:rsidRDefault="00F01FB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A7656EF" w14:textId="77777777" w:rsidR="00E0601A" w:rsidRDefault="00E0601A">
      <w:r>
        <w:separator/>
      </w:r>
    </w:p>
  </w:footnote>
  <w:footnote w:type="continuationSeparator" w:id="0">
    <w:p w14:paraId="6EAF0A85" w14:textId="77777777" w:rsidR="00E0601A" w:rsidRDefault="00E0601A">
      <w:r>
        <w:continuationSeparator/>
      </w:r>
    </w:p>
  </w:footnote>
  <w:footnote w:id="1">
    <w:p w14:paraId="4AF61576" w14:textId="6CCCD9E7" w:rsidR="00AC1378" w:rsidRDefault="00AC1378">
      <w:pPr>
        <w:pStyle w:val="FootnoteText"/>
      </w:pPr>
      <w:r>
        <w:rPr>
          <w:rStyle w:val="FootnoteReference"/>
        </w:rPr>
        <w:footnoteRef/>
      </w:r>
      <w:r>
        <w:t xml:space="preserve"> Woking Local Agenda / Local Action 21 until November 2019.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951286" w14:textId="77777777" w:rsidR="00F01FBC" w:rsidRDefault="00F01FB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860556950"/>
      <w:docPartObj>
        <w:docPartGallery w:val="Watermarks"/>
        <w:docPartUnique/>
      </w:docPartObj>
    </w:sdtPr>
    <w:sdtEndPr/>
    <w:sdtContent>
      <w:p w14:paraId="60FC89D6" w14:textId="256E75B1" w:rsidR="00F01FBC" w:rsidRDefault="00E0601A">
        <w:pPr>
          <w:pStyle w:val="Header"/>
        </w:pPr>
        <w:r>
          <w:rPr>
            <w:noProof/>
            <w:lang w:val="en-US" w:eastAsia="en-US"/>
          </w:rPr>
          <w:pict w14:anchorId="17FF895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57831064" o:spid="_x0000_s2049" type="#_x0000_t136" style="position:absolute;left:0;text-align:left;margin-left:0;margin-top:0;width:412.4pt;height:247.45pt;rotation:315;z-index:-251658752;mso-position-horizontal:center;mso-position-horizontal-relative:margin;mso-position-vertical:center;mso-position-vertical-relative:margin" o:allowincell="f" fillcolor="silver" stroked="f">
              <v:fill opacity=".5"/>
              <v:textpath style="font-family:&quot;Calibri&quot;;font-size:1pt" string="DRAFT"/>
              <w10:wrap anchorx="margin" anchory="margin"/>
            </v:shape>
          </w:pic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0CFCCB" w14:textId="77777777" w:rsidR="00F01FBC" w:rsidRDefault="00F01FB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4A1B2859"/>
    <w:multiLevelType w:val="hybridMultilevel"/>
    <w:tmpl w:val="3D0EA3CA"/>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 w15:restartNumberingAfterBreak="0">
    <w:nsid w:val="6CE854C4"/>
    <w:multiLevelType w:val="hybridMultilevel"/>
    <w:tmpl w:val="78D26D52"/>
    <w:lvl w:ilvl="0" w:tplc="0809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num w:numId="1">
    <w:abstractNumId w:val="1"/>
  </w:num>
  <w:num w:numId="2">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hideSpellingErrors/>
  <w:hideGrammaticalError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0"/>
  <w:doNotHyphenateCaps/>
  <w:drawingGridHorizontalSpacing w:val="120"/>
  <w:drawingGridVerticalSpacing w:val="120"/>
  <w:displayVerticalDrawingGridEvery w:val="0"/>
  <w:doNotUseMarginsForDrawingGridOrigin/>
  <w:doNotShadeFormData/>
  <w:characterSpacingControl w:val="doNotCompress"/>
  <w:hdrShapeDefaults>
    <o:shapedefaults v:ext="edit" spidmax="2050"/>
    <o:shapelayout v:ext="edit">
      <o:idmap v:ext="edit" data="2"/>
    </o:shapelayout>
  </w:hdrShapeDefaults>
  <w:footnotePr>
    <w:footnote w:id="-1"/>
    <w:footnote w:id="0"/>
  </w:footnotePr>
  <w:endnotePr>
    <w:endnote w:id="-1"/>
    <w:endnote w:id="0"/>
  </w:endnotePr>
  <w:compat>
    <w:balanceSingleByteDoubleByteWidth/>
    <w:doNotLeaveBackslashAlone/>
    <w:ulTrailSpace/>
    <w:doNotExpandShiftReturn/>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97DD4"/>
    <w:rsid w:val="000330E3"/>
    <w:rsid w:val="00044F5D"/>
    <w:rsid w:val="00084B9C"/>
    <w:rsid w:val="000F6540"/>
    <w:rsid w:val="00251F0F"/>
    <w:rsid w:val="002534ED"/>
    <w:rsid w:val="00312151"/>
    <w:rsid w:val="00395A62"/>
    <w:rsid w:val="00397F51"/>
    <w:rsid w:val="003B3448"/>
    <w:rsid w:val="003E0672"/>
    <w:rsid w:val="00406FA8"/>
    <w:rsid w:val="004569CC"/>
    <w:rsid w:val="004A4B69"/>
    <w:rsid w:val="0055561C"/>
    <w:rsid w:val="00586188"/>
    <w:rsid w:val="006358DC"/>
    <w:rsid w:val="00674567"/>
    <w:rsid w:val="006A23CA"/>
    <w:rsid w:val="00714865"/>
    <w:rsid w:val="00714969"/>
    <w:rsid w:val="007427E2"/>
    <w:rsid w:val="00787A1A"/>
    <w:rsid w:val="007E482C"/>
    <w:rsid w:val="00862ACE"/>
    <w:rsid w:val="00863164"/>
    <w:rsid w:val="00863E4B"/>
    <w:rsid w:val="00884C8C"/>
    <w:rsid w:val="008D5B0A"/>
    <w:rsid w:val="008E0027"/>
    <w:rsid w:val="00907E05"/>
    <w:rsid w:val="0091165E"/>
    <w:rsid w:val="00997DD4"/>
    <w:rsid w:val="00A1756B"/>
    <w:rsid w:val="00A34B24"/>
    <w:rsid w:val="00A42669"/>
    <w:rsid w:val="00A43894"/>
    <w:rsid w:val="00A464B2"/>
    <w:rsid w:val="00A97B1F"/>
    <w:rsid w:val="00AC1378"/>
    <w:rsid w:val="00B00A26"/>
    <w:rsid w:val="00B33D40"/>
    <w:rsid w:val="00B67479"/>
    <w:rsid w:val="00B752D7"/>
    <w:rsid w:val="00C34E02"/>
    <w:rsid w:val="00C368EC"/>
    <w:rsid w:val="00C71750"/>
    <w:rsid w:val="00C71F3B"/>
    <w:rsid w:val="00C76FF3"/>
    <w:rsid w:val="00CE0201"/>
    <w:rsid w:val="00CF10F9"/>
    <w:rsid w:val="00DC06FA"/>
    <w:rsid w:val="00E0601A"/>
    <w:rsid w:val="00E30418"/>
    <w:rsid w:val="00E33F56"/>
    <w:rsid w:val="00EB15E1"/>
    <w:rsid w:val="00EC1C76"/>
    <w:rsid w:val="00EF065E"/>
    <w:rsid w:val="00F01FBC"/>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1"/>
    </o:shapelayout>
  </w:shapeDefaults>
  <w:decimalSymbol w:val="."/>
  <w:listSeparator w:val=","/>
  <w14:docId w14:val="2E65C9D3"/>
  <w15:chartTrackingRefBased/>
  <w15:docId w15:val="{8CD8BE5C-B4AD-43A1-A50E-3BE7716BEA7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caption" w:semiHidden="1" w:unhideWhenUsed="1" w:qFormat="1"/>
    <w:lsdException w:name="Title" w:qFormat="1"/>
    <w:lsdException w:name="Subtitle" w:qFormat="1"/>
    <w:lsdException w:name="Strong" w:uiPriority="22" w:qFormat="1"/>
    <w:lsdException w:name="Emphasis" w:qFormat="1"/>
    <w:lsdException w:name="Normal (Web)" w:uiPriority="99"/>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pPr>
      <w:overflowPunct w:val="0"/>
      <w:autoSpaceDE w:val="0"/>
      <w:autoSpaceDN w:val="0"/>
      <w:adjustRightInd w:val="0"/>
      <w:jc w:val="both"/>
      <w:textAlignment w:val="baseline"/>
    </w:pPr>
    <w:rPr>
      <w:rFonts w:ascii="ZapfHumnst BT" w:hAnsi="ZapfHumnst BT"/>
      <w:sz w:val="22"/>
    </w:rPr>
  </w:style>
  <w:style w:type="paragraph" w:styleId="Heading1">
    <w:name w:val="heading 1"/>
    <w:basedOn w:val="Normal"/>
    <w:qFormat/>
    <w:pPr>
      <w:spacing w:before="280"/>
      <w:jc w:val="left"/>
      <w:outlineLvl w:val="0"/>
    </w:pPr>
    <w:rPr>
      <w:rFonts w:ascii="Arial Black" w:hAnsi="Arial Black"/>
      <w:sz w:val="28"/>
      <w:lang w:val="en-US"/>
    </w:rPr>
  </w:style>
  <w:style w:type="paragraph" w:styleId="Heading2">
    <w:name w:val="heading 2"/>
    <w:basedOn w:val="Normal"/>
    <w:qFormat/>
    <w:pPr>
      <w:spacing w:before="120"/>
      <w:jc w:val="left"/>
      <w:outlineLvl w:val="1"/>
    </w:pPr>
    <w:rPr>
      <w:rFonts w:ascii="Arial" w:hAnsi="Arial"/>
      <w:b/>
      <w:sz w:val="24"/>
      <w:lang w:val="en-US"/>
    </w:rPr>
  </w:style>
  <w:style w:type="paragraph" w:styleId="Heading3">
    <w:name w:val="heading 3"/>
    <w:basedOn w:val="Normal"/>
    <w:qFormat/>
    <w:pPr>
      <w:spacing w:before="120"/>
      <w:jc w:val="left"/>
      <w:outlineLvl w:val="2"/>
    </w:pPr>
    <w:rPr>
      <w:rFonts w:ascii="Times New Roman" w:hAnsi="Times New Roman"/>
      <w:b/>
      <w:sz w:val="24"/>
      <w:lang w:val="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qFormat/>
    <w:pPr>
      <w:spacing w:after="240"/>
      <w:jc w:val="center"/>
    </w:pPr>
    <w:rPr>
      <w:rFonts w:ascii="Arial Black" w:hAnsi="Arial Black"/>
      <w:sz w:val="48"/>
      <w:lang w:val="en-US"/>
    </w:rPr>
  </w:style>
  <w:style w:type="paragraph" w:customStyle="1" w:styleId="OutlineNotIndented">
    <w:name w:val="Outline (Not Indented)"/>
    <w:basedOn w:val="Normal"/>
    <w:pPr>
      <w:jc w:val="left"/>
    </w:pPr>
    <w:rPr>
      <w:rFonts w:ascii="Times New Roman" w:hAnsi="Times New Roman"/>
      <w:sz w:val="24"/>
      <w:lang w:val="en-US"/>
    </w:rPr>
  </w:style>
  <w:style w:type="paragraph" w:customStyle="1" w:styleId="OutlineIndented">
    <w:name w:val="Outline (Indented)"/>
    <w:basedOn w:val="Normal"/>
    <w:pPr>
      <w:jc w:val="left"/>
    </w:pPr>
    <w:rPr>
      <w:rFonts w:ascii="Times New Roman" w:hAnsi="Times New Roman"/>
      <w:sz w:val="24"/>
      <w:lang w:val="en-US"/>
    </w:rPr>
  </w:style>
  <w:style w:type="paragraph" w:customStyle="1" w:styleId="TableText">
    <w:name w:val="Table Text"/>
    <w:basedOn w:val="Normal"/>
    <w:pPr>
      <w:jc w:val="right"/>
    </w:pPr>
    <w:rPr>
      <w:rFonts w:ascii="Times New Roman" w:hAnsi="Times New Roman"/>
      <w:sz w:val="24"/>
      <w:lang w:val="en-US"/>
    </w:rPr>
  </w:style>
  <w:style w:type="paragraph" w:customStyle="1" w:styleId="NumberList">
    <w:name w:val="Number List"/>
    <w:basedOn w:val="Normal"/>
    <w:pPr>
      <w:jc w:val="left"/>
    </w:pPr>
    <w:rPr>
      <w:rFonts w:ascii="Times New Roman" w:hAnsi="Times New Roman"/>
      <w:sz w:val="24"/>
      <w:lang w:val="en-US"/>
    </w:rPr>
  </w:style>
  <w:style w:type="paragraph" w:customStyle="1" w:styleId="FirstLineIndent">
    <w:name w:val="First Line Indent"/>
    <w:basedOn w:val="Normal"/>
    <w:pPr>
      <w:ind w:firstLine="720"/>
      <w:jc w:val="left"/>
    </w:pPr>
    <w:rPr>
      <w:rFonts w:ascii="Times New Roman" w:hAnsi="Times New Roman"/>
      <w:sz w:val="24"/>
      <w:lang w:val="en-US"/>
    </w:rPr>
  </w:style>
  <w:style w:type="paragraph" w:customStyle="1" w:styleId="Bullet2">
    <w:name w:val="Bullet 2"/>
    <w:basedOn w:val="Normal"/>
    <w:pPr>
      <w:jc w:val="left"/>
    </w:pPr>
    <w:rPr>
      <w:rFonts w:ascii="Times New Roman" w:hAnsi="Times New Roman"/>
      <w:sz w:val="24"/>
      <w:lang w:val="en-US"/>
    </w:rPr>
  </w:style>
  <w:style w:type="paragraph" w:customStyle="1" w:styleId="Bullet1">
    <w:name w:val="Bullet 1"/>
    <w:basedOn w:val="Normal"/>
    <w:pPr>
      <w:jc w:val="left"/>
    </w:pPr>
    <w:rPr>
      <w:rFonts w:ascii="Times New Roman" w:hAnsi="Times New Roman"/>
      <w:sz w:val="24"/>
      <w:lang w:val="en-US"/>
    </w:rPr>
  </w:style>
  <w:style w:type="paragraph" w:customStyle="1" w:styleId="BodySingle">
    <w:name w:val="Body Single"/>
    <w:basedOn w:val="Normal"/>
    <w:pPr>
      <w:jc w:val="left"/>
    </w:pPr>
    <w:rPr>
      <w:rFonts w:ascii="Times New Roman" w:hAnsi="Times New Roman"/>
      <w:sz w:val="24"/>
      <w:lang w:val="en-US"/>
    </w:rPr>
  </w:style>
  <w:style w:type="paragraph" w:customStyle="1" w:styleId="DefaultText">
    <w:name w:val="Default Text"/>
    <w:basedOn w:val="Normal"/>
    <w:pPr>
      <w:jc w:val="left"/>
    </w:pPr>
    <w:rPr>
      <w:rFonts w:ascii="Times New Roman" w:hAnsi="Times New Roman"/>
      <w:sz w:val="24"/>
      <w:lang w:val="en-US"/>
    </w:rPr>
  </w:style>
  <w:style w:type="paragraph" w:styleId="BalloonText">
    <w:name w:val="Balloon Text"/>
    <w:basedOn w:val="Normal"/>
    <w:semiHidden/>
    <w:rsid w:val="00A34B24"/>
    <w:rPr>
      <w:rFonts w:ascii="Tahoma" w:hAnsi="Tahoma" w:cs="Tahoma"/>
      <w:sz w:val="16"/>
      <w:szCs w:val="16"/>
    </w:rPr>
  </w:style>
  <w:style w:type="paragraph" w:styleId="Header">
    <w:name w:val="header"/>
    <w:basedOn w:val="Normal"/>
    <w:rsid w:val="00A42669"/>
    <w:pPr>
      <w:tabs>
        <w:tab w:val="center" w:pos="4153"/>
        <w:tab w:val="right" w:pos="8306"/>
      </w:tabs>
    </w:pPr>
  </w:style>
  <w:style w:type="paragraph" w:styleId="Footer">
    <w:name w:val="footer"/>
    <w:basedOn w:val="Normal"/>
    <w:rsid w:val="00A42669"/>
    <w:pPr>
      <w:tabs>
        <w:tab w:val="center" w:pos="4153"/>
        <w:tab w:val="right" w:pos="8306"/>
      </w:tabs>
    </w:pPr>
  </w:style>
  <w:style w:type="character" w:styleId="CommentReference">
    <w:name w:val="annotation reference"/>
    <w:basedOn w:val="DefaultParagraphFont"/>
    <w:rsid w:val="00397F51"/>
    <w:rPr>
      <w:sz w:val="16"/>
      <w:szCs w:val="16"/>
    </w:rPr>
  </w:style>
  <w:style w:type="paragraph" w:styleId="CommentText">
    <w:name w:val="annotation text"/>
    <w:basedOn w:val="Normal"/>
    <w:link w:val="CommentTextChar"/>
    <w:rsid w:val="00397F51"/>
    <w:rPr>
      <w:sz w:val="20"/>
    </w:rPr>
  </w:style>
  <w:style w:type="character" w:customStyle="1" w:styleId="CommentTextChar">
    <w:name w:val="Comment Text Char"/>
    <w:basedOn w:val="DefaultParagraphFont"/>
    <w:link w:val="CommentText"/>
    <w:rsid w:val="00397F51"/>
    <w:rPr>
      <w:rFonts w:ascii="ZapfHumnst BT" w:hAnsi="ZapfHumnst BT"/>
    </w:rPr>
  </w:style>
  <w:style w:type="paragraph" w:styleId="CommentSubject">
    <w:name w:val="annotation subject"/>
    <w:basedOn w:val="CommentText"/>
    <w:next w:val="CommentText"/>
    <w:link w:val="CommentSubjectChar"/>
    <w:rsid w:val="00397F51"/>
    <w:rPr>
      <w:b/>
      <w:bCs/>
    </w:rPr>
  </w:style>
  <w:style w:type="character" w:customStyle="1" w:styleId="CommentSubjectChar">
    <w:name w:val="Comment Subject Char"/>
    <w:basedOn w:val="CommentTextChar"/>
    <w:link w:val="CommentSubject"/>
    <w:rsid w:val="00397F51"/>
    <w:rPr>
      <w:rFonts w:ascii="ZapfHumnst BT" w:hAnsi="ZapfHumnst BT"/>
      <w:b/>
      <w:bCs/>
    </w:rPr>
  </w:style>
  <w:style w:type="paragraph" w:styleId="FootnoteText">
    <w:name w:val="footnote text"/>
    <w:basedOn w:val="Normal"/>
    <w:link w:val="FootnoteTextChar"/>
    <w:rsid w:val="00AC1378"/>
    <w:rPr>
      <w:sz w:val="20"/>
    </w:rPr>
  </w:style>
  <w:style w:type="character" w:customStyle="1" w:styleId="FootnoteTextChar">
    <w:name w:val="Footnote Text Char"/>
    <w:basedOn w:val="DefaultParagraphFont"/>
    <w:link w:val="FootnoteText"/>
    <w:rsid w:val="00AC1378"/>
    <w:rPr>
      <w:rFonts w:ascii="ZapfHumnst BT" w:hAnsi="ZapfHumnst BT"/>
    </w:rPr>
  </w:style>
  <w:style w:type="character" w:styleId="FootnoteReference">
    <w:name w:val="footnote reference"/>
    <w:basedOn w:val="DefaultParagraphFont"/>
    <w:rsid w:val="00AC1378"/>
    <w:rPr>
      <w:vertAlign w:val="superscript"/>
    </w:rPr>
  </w:style>
  <w:style w:type="paragraph" w:styleId="NormalWeb">
    <w:name w:val="Normal (Web)"/>
    <w:basedOn w:val="Normal"/>
    <w:uiPriority w:val="99"/>
    <w:unhideWhenUsed/>
    <w:rsid w:val="00586188"/>
    <w:pPr>
      <w:overflowPunct/>
      <w:autoSpaceDE/>
      <w:autoSpaceDN/>
      <w:adjustRightInd/>
      <w:jc w:val="left"/>
      <w:textAlignment w:val="auto"/>
    </w:pPr>
    <w:rPr>
      <w:rFonts w:ascii="Times New Roman" w:eastAsiaTheme="minorHAnsi" w:hAnsi="Times New Roman"/>
      <w:sz w:val="24"/>
      <w:szCs w:val="24"/>
    </w:rPr>
  </w:style>
  <w:style w:type="paragraph" w:styleId="ListParagraph">
    <w:name w:val="List Paragraph"/>
    <w:basedOn w:val="Normal"/>
    <w:uiPriority w:val="34"/>
    <w:qFormat/>
    <w:rsid w:val="006A23CA"/>
    <w:pPr>
      <w:overflowPunct/>
      <w:autoSpaceDE/>
      <w:autoSpaceDN/>
      <w:adjustRightInd/>
      <w:spacing w:line="276" w:lineRule="auto"/>
      <w:ind w:left="720"/>
      <w:contextualSpacing/>
      <w:jc w:val="left"/>
      <w:textAlignment w:val="auto"/>
    </w:pPr>
    <w:rPr>
      <w:rFonts w:ascii="Arial" w:eastAsia="Arial" w:hAnsi="Arial" w:cs="Arial"/>
      <w:szCs w:val="22"/>
      <w:lang w:val="en"/>
    </w:rPr>
  </w:style>
  <w:style w:type="paragraph" w:customStyle="1" w:styleId="ox-b4887b0810-msonormal">
    <w:name w:val="ox-b4887b0810-msonormal"/>
    <w:basedOn w:val="Normal"/>
    <w:uiPriority w:val="99"/>
    <w:semiHidden/>
    <w:rsid w:val="006A23CA"/>
    <w:pPr>
      <w:overflowPunct/>
      <w:autoSpaceDE/>
      <w:autoSpaceDN/>
      <w:adjustRightInd/>
      <w:spacing w:before="100" w:beforeAutospacing="1" w:after="100" w:afterAutospacing="1"/>
      <w:jc w:val="left"/>
      <w:textAlignment w:val="auto"/>
    </w:pPr>
    <w:rPr>
      <w:rFonts w:ascii="Times New Roman" w:eastAsiaTheme="minorHAnsi" w:hAnsi="Times New Roman"/>
      <w:sz w:val="24"/>
      <w:szCs w:val="24"/>
    </w:rPr>
  </w:style>
  <w:style w:type="character" w:styleId="Strong">
    <w:name w:val="Strong"/>
    <w:basedOn w:val="DefaultParagraphFont"/>
    <w:uiPriority w:val="22"/>
    <w:qFormat/>
    <w:rsid w:val="006A23CA"/>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9421520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customizations.xml.rels><?xml version="1.0" encoding="UTF-8" standalone="yes"?>
<Relationships xmlns="http://schemas.openxmlformats.org/package/2006/relationships"><Relationship Id="rId1" Type="http://schemas.microsoft.com/office/2006/relationships/attachedToolbars" Target="attachedToolbars.bin"/></Relationship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webSettings" Target="webSettings.xml"/><Relationship Id="rId18" Type="http://schemas.openxmlformats.org/officeDocument/2006/relationships/footer" Target="footer1.xml"/><Relationship Id="rId3" Type="http://schemas.openxmlformats.org/officeDocument/2006/relationships/customXml" Target="../customXml/item2.xml"/><Relationship Id="rId21" Type="http://schemas.openxmlformats.org/officeDocument/2006/relationships/footer" Target="footer3.xml"/><Relationship Id="rId7" Type="http://schemas.openxmlformats.org/officeDocument/2006/relationships/customXml" Target="../customXml/item6.xml"/><Relationship Id="rId12" Type="http://schemas.openxmlformats.org/officeDocument/2006/relationships/settings" Target="settings.xml"/><Relationship Id="rId17" Type="http://schemas.openxmlformats.org/officeDocument/2006/relationships/header" Target="header2.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3.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tyles" Target="styles.xml"/><Relationship Id="rId5" Type="http://schemas.openxmlformats.org/officeDocument/2006/relationships/customXml" Target="../customXml/item4.xml"/><Relationship Id="rId15" Type="http://schemas.openxmlformats.org/officeDocument/2006/relationships/endnotes" Target="endnotes.xml"/><Relationship Id="rId23" Type="http://schemas.openxmlformats.org/officeDocument/2006/relationships/theme" Target="theme/theme1.xml"/><Relationship Id="rId10" Type="http://schemas.openxmlformats.org/officeDocument/2006/relationships/numbering" Target="numbering.xml"/><Relationship Id="rId19" Type="http://schemas.openxmlformats.org/officeDocument/2006/relationships/footer" Target="footer2.xml"/><Relationship Id="rId4" Type="http://schemas.openxmlformats.org/officeDocument/2006/relationships/customXml" Target="../customXml/item3.xml"/><Relationship Id="rId9" Type="http://schemas.openxmlformats.org/officeDocument/2006/relationships/customXml" Target="../customXml/item8.xml"/><Relationship Id="rId14" Type="http://schemas.openxmlformats.org/officeDocument/2006/relationships/footnotes" Target="footnotes.xml"/><Relationship Id="rId22"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eference" ma:contentTypeID="0x0101004006F74AA777284A8BC03E650336547B0100CFCDC82A606D27488AD71138B6F090CB" ma:contentTypeVersion="238" ma:contentTypeDescription="Create a new Reference document." ma:contentTypeScope="" ma:versionID="abd5cee6cd67d2bacee318d5c7df3fbc">
  <xsd:schema xmlns:xsd="http://www.w3.org/2001/XMLSchema" xmlns:xs="http://www.w3.org/2001/XMLSchema" xmlns:p="http://schemas.microsoft.com/office/2006/metadata/properties" xmlns:ns1="http://schemas.microsoft.com/sharepoint/v3" xmlns:ns2="96eb78c6-d990-4d86-b1df-5389007b3083" xmlns:ns3="http://schemas.microsoft.com/sharepoint/v3/fields" targetNamespace="http://schemas.microsoft.com/office/2006/metadata/properties" ma:root="true" ma:fieldsID="24c5b4f346c88c10badf8442509fe581" ns1:_="" ns2:_="" ns3:_="">
    <xsd:import namespace="http://schemas.microsoft.com/sharepoint/v3"/>
    <xsd:import namespace="96eb78c6-d990-4d86-b1df-5389007b3083"/>
    <xsd:import namespace="http://schemas.microsoft.com/sharepoint/v3/fields"/>
    <xsd:element name="properties">
      <xsd:complexType>
        <xsd:sequence>
          <xsd:element name="documentManagement">
            <xsd:complexType>
              <xsd:all>
                <xsd:element ref="ns2:MeetingDate" minOccurs="0"/>
                <xsd:element ref="ns2:DocumentDate" minOccurs="0"/>
                <xsd:element ref="ns2:UPRN" minOccurs="0"/>
                <xsd:element ref="ns2:RoadName" minOccurs="0"/>
                <xsd:element ref="ns2:FinancialYear" minOccurs="0"/>
                <xsd:element ref="ns2:BankingDate" minOccurs="0"/>
                <xsd:element ref="ns2:BookingReference" minOccurs="0"/>
                <xsd:element ref="ns2:Client" minOccurs="0"/>
                <xsd:element ref="ns2:DitchNumber" minOccurs="0"/>
                <xsd:element ref="ns2:UniqueReferenceNumber" minOccurs="0"/>
                <xsd:element ref="ns2:CAPSReference" minOccurs="0"/>
                <xsd:element ref="ns1:WorkAddress" minOccurs="0"/>
                <xsd:element ref="ns3:Location" minOccurs="0"/>
                <xsd:element ref="ns2:CounterPartyName" minOccurs="0"/>
                <xsd:element ref="ns2:Reference" minOccurs="0"/>
                <xsd:element ref="ns2:MaturityDate" minOccurs="0"/>
                <xsd:element ref="ns2:_dlc_DocId" minOccurs="0"/>
                <xsd:element ref="ns2:FirstLineAddress" minOccurs="0"/>
                <xsd:element ref="ns2:i9a481bd7d1840d7996ff2e43aa0304a" minOccurs="0"/>
                <xsd:element ref="ns2:k750cd4564104c499c33e5450e8389d9" minOccurs="0"/>
                <xsd:element ref="ns2:_dlc_DocIdUrl" minOccurs="0"/>
                <xsd:element ref="ns2:i0b8c5eaf1ad48b2bc96b822b4d88b04" minOccurs="0"/>
                <xsd:element ref="ns2:hcec3410f7fc4ecc98f123bc9be6e0c2" minOccurs="0"/>
                <xsd:element ref="ns2:_dlc_DocIdPersistId" minOccurs="0"/>
                <xsd:element ref="ns2:cb9dd883e6354316b0d5d0f18f731892" minOccurs="0"/>
                <xsd:element ref="ns2:cede54a8b42a412b8c3b89f301be15b5" minOccurs="0"/>
                <xsd:element ref="ns2:TaxCatchAll" minOccurs="0"/>
                <xsd:element ref="ns2:o185fe7133664146ae0854f4a6694a73" minOccurs="0"/>
                <xsd:element ref="ns2:TaxCatchAllLabel" minOccurs="0"/>
                <xsd:element ref="ns2:h762119d309548b1a9d3da5d697bb4ae" minOccurs="0"/>
                <xsd:element ref="ns2:jb2dc3c9890740859eee364bcd3efbe6" minOccurs="0"/>
                <xsd:element ref="ns2:a913ce868f7640bda6ed7044b927266f" minOccurs="0"/>
                <xsd:element ref="ns2:ed79e86673a64de29b609e1721c7626d" minOccurs="0"/>
                <xsd:element ref="ns1:_dlc_Exempt" minOccurs="0"/>
                <xsd:element ref="ns1:_dlc_ExpireDateSaved" minOccurs="0"/>
                <xsd:element ref="ns2:j2fca25e10e64ac0ba45f6f82f4d51fa" minOccurs="0"/>
                <xsd:element ref="ns1:_dlc_ExpireDate" minOccurs="0"/>
                <xsd:element ref="ns2:n5ed98a4e2f14fa587cfe2143a033256" minOccurs="0"/>
                <xsd:element ref="ns2:n1a4a89002084de5ac2106e937c1b909" minOccurs="0"/>
                <xsd:element ref="ns2:m3aef5a28d5b4b27bd0554ee3c676de1" minOccurs="0"/>
                <xsd:element ref="ns2:e71543dc4e5a45e08828eaa2b1b10974" minOccurs="0"/>
                <xsd:element ref="ns2:gdaa15ff613b4d0fbb0adf181104a1c6" minOccurs="0"/>
                <xsd:element ref="ns2:c76b74a828604598baca3b8e09dbe7e4" minOccurs="0"/>
                <xsd:element ref="ns2:b1f0d39f53a24bd79b4bd9293ca72102" minOccurs="0"/>
                <xsd:element ref="ns2:aabf747856fa4df28b255c8d2d9cdf1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WorkAddress" ma:index="29" nillable="true" ma:displayName="Address" ma:hidden="true" ma:internalName="WorkAddress" ma:readOnly="true">
      <xsd:simpleType>
        <xsd:restriction base="dms:Note"/>
      </xsd:simpleType>
    </xsd:element>
    <xsd:element name="_dlc_Exempt" ma:index="58" nillable="true" ma:displayName="Exempt from Policy" ma:description="" ma:hidden="true" ma:internalName="_dlc_Exempt" ma:readOnly="true">
      <xsd:simpleType>
        <xsd:restriction base="dms:Unknown"/>
      </xsd:simpleType>
    </xsd:element>
    <xsd:element name="_dlc_ExpireDateSaved" ma:index="59" nillable="true" ma:displayName="Original Expiration Date" ma:description="" ma:hidden="true" ma:internalName="_dlc_ExpireDateSaved" ma:readOnly="true">
      <xsd:simpleType>
        <xsd:restriction base="dms:DateTime"/>
      </xsd:simpleType>
    </xsd:element>
    <xsd:element name="_dlc_ExpireDate" ma:index="61" nillable="true" ma:displayName="Expiration Date"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eb78c6-d990-4d86-b1df-5389007b3083" elementFormDefault="qualified">
    <xsd:import namespace="http://schemas.microsoft.com/office/2006/documentManagement/types"/>
    <xsd:import namespace="http://schemas.microsoft.com/office/infopath/2007/PartnerControls"/>
    <xsd:element name="MeetingDate" ma:index="5" nillable="true" ma:displayName="Meeting Date" ma:format="DateOnly" ma:hidden="true" ma:internalName="MeetingDate" ma:readOnly="true">
      <xsd:simpleType>
        <xsd:restriction base="dms:DateTime"/>
      </xsd:simpleType>
    </xsd:element>
    <xsd:element name="DocumentDate" ma:index="7" nillable="true" ma:displayName="Document Date" ma:format="DateOnly" ma:hidden="true" ma:internalName="DocumentDate" ma:readOnly="true">
      <xsd:simpleType>
        <xsd:restriction base="dms:DateTime"/>
      </xsd:simpleType>
    </xsd:element>
    <xsd:element name="UPRN" ma:index="8" nillable="true" ma:displayName="UPRN" ma:hidden="true" ma:internalName="UPRN" ma:readOnly="true">
      <xsd:simpleType>
        <xsd:restriction base="dms:Text"/>
      </xsd:simpleType>
    </xsd:element>
    <xsd:element name="RoadName" ma:index="9" nillable="true" ma:displayName="Road Name" ma:hidden="true" ma:internalName="RoadName" ma:readOnly="true">
      <xsd:simpleType>
        <xsd:restriction base="dms:Text"/>
      </xsd:simpleType>
    </xsd:element>
    <xsd:element name="FinancialYear" ma:index="14" nillable="true" ma:displayName="Financial Year" ma:format="Dropdown" ma:hidden="true" ma:internalName="FinancialYear" ma:readOnly="true">
      <xsd:simpleType>
        <xsd:restriction base="dms:Choice">
          <xsd:enumeration value="N/A"/>
          <xsd:enumeration value="2000/2001"/>
          <xsd:enumeration value="2001/2002"/>
          <xsd:enumeration value="2002/2003"/>
          <xsd:enumeration value="2003/2004"/>
          <xsd:enumeration value="2004/2005"/>
          <xsd:enumeration value="2005/2006"/>
          <xsd:enumeration value="2006/2007"/>
          <xsd:enumeration value="2007/2008"/>
          <xsd:enumeration value="2008/2009"/>
          <xsd:enumeration value="2009/2010"/>
          <xsd:enumeration value="2010/2011"/>
          <xsd:enumeration value="2011/2012"/>
          <xsd:enumeration value="2012/2013"/>
          <xsd:enumeration value="2013/2014"/>
          <xsd:enumeration value="2014/2015"/>
          <xsd:enumeration value="2015/2016"/>
          <xsd:enumeration value="2016/2017"/>
          <xsd:enumeration value="2017/2018"/>
          <xsd:enumeration value="2018/2019"/>
          <xsd:enumeration value="2019/2020"/>
          <xsd:enumeration value="2020/2021"/>
          <xsd:enumeration value="2021/2022"/>
          <xsd:enumeration value="2022/2023"/>
          <xsd:enumeration value="2023/2024"/>
          <xsd:enumeration value="2024/2025"/>
        </xsd:restriction>
      </xsd:simpleType>
    </xsd:element>
    <xsd:element name="BankingDate" ma:index="16" nillable="true" ma:displayName="Banking Date" ma:format="DateOnly" ma:hidden="true" ma:internalName="BankingDate" ma:readOnly="true">
      <xsd:simpleType>
        <xsd:restriction base="dms:DateTime"/>
      </xsd:simpleType>
    </xsd:element>
    <xsd:element name="BookingReference" ma:index="17" nillable="true" ma:displayName="Booking Reference" ma:hidden="true" ma:internalName="BookingReference" ma:readOnly="true">
      <xsd:simpleType>
        <xsd:restriction base="dms:Text"/>
      </xsd:simpleType>
    </xsd:element>
    <xsd:element name="Client" ma:index="18" nillable="true" ma:displayName="Client" ma:hidden="true" ma:internalName="Client" ma:readOnly="true">
      <xsd:simpleType>
        <xsd:restriction base="dms:Text"/>
      </xsd:simpleType>
    </xsd:element>
    <xsd:element name="DitchNumber" ma:index="23" nillable="true" ma:displayName="Location/Ditch Number" ma:hidden="true" ma:internalName="DitchNumber" ma:readOnly="true">
      <xsd:simpleType>
        <xsd:restriction base="dms:Text">
          <xsd:maxLength value="255"/>
        </xsd:restriction>
      </xsd:simpleType>
    </xsd:element>
    <xsd:element name="UniqueReferenceNumber" ma:index="25" nillable="true" ma:displayName="Unique Reference Number" ma:hidden="true" ma:internalName="UniqueReferenceNumber" ma:readOnly="true">
      <xsd:simpleType>
        <xsd:restriction base="dms:Text"/>
      </xsd:simpleType>
    </xsd:element>
    <xsd:element name="CAPSReference" ma:index="27" nillable="true" ma:displayName="CAPS Reference" ma:hidden="true" ma:internalName="CAPSReference" ma:readOnly="true">
      <xsd:simpleType>
        <xsd:restriction base="dms:Text"/>
      </xsd:simpleType>
    </xsd:element>
    <xsd:element name="CounterPartyName" ma:index="32" nillable="true" ma:displayName="Counter Party Name" ma:hidden="true" ma:internalName="CounterPartyName" ma:readOnly="true">
      <xsd:simpleType>
        <xsd:restriction base="dms:Text">
          <xsd:maxLength value="255"/>
        </xsd:restriction>
      </xsd:simpleType>
    </xsd:element>
    <xsd:element name="Reference" ma:index="33" nillable="true" ma:displayName="Reference" ma:hidden="true" ma:internalName="Reference" ma:readOnly="true">
      <xsd:simpleType>
        <xsd:restriction base="dms:Text">
          <xsd:maxLength value="255"/>
        </xsd:restriction>
      </xsd:simpleType>
    </xsd:element>
    <xsd:element name="MaturityDate" ma:index="34" nillable="true" ma:displayName="Maturity Date" ma:format="DateOnly" ma:hidden="true" ma:internalName="MaturityDate" ma:readOnly="true">
      <xsd:simpleType>
        <xsd:restriction base="dms:DateTime"/>
      </xsd:simpleType>
    </xsd:element>
    <xsd:element name="_dlc_DocId" ma:index="38" nillable="true" ma:displayName="Document ID Value" ma:description="The value of the document ID assigned to this item." ma:internalName="_dlc_DocId" ma:readOnly="true">
      <xsd:simpleType>
        <xsd:restriction base="dms:Text"/>
      </xsd:simpleType>
    </xsd:element>
    <xsd:element name="FirstLineAddress" ma:index="39" nillable="true" ma:displayName="First Line of Address" ma:hidden="true" ma:internalName="FirstLineAddress" ma:readOnly="true">
      <xsd:simpleType>
        <xsd:restriction base="dms:Text"/>
      </xsd:simpleType>
    </xsd:element>
    <xsd:element name="i9a481bd7d1840d7996ff2e43aa0304a" ma:index="41" nillable="true" ma:taxonomy="true" ma:internalName="i9a481bd7d1840d7996ff2e43aa0304a" ma:taxonomyFieldName="DocumentType" ma:displayName="Document Type" ma:readOnly="true" ma:fieldId="{29a481bd-7d18-40d7-996f-f2e43aa0304a}" ma:sspId="d664015b-6f26-4790-8fda-85f68c61414f" ma:termSetId="9c279e62-8532-4b23-8048-c4c1c82c7f5b" ma:anchorId="00000000-0000-0000-0000-000000000000" ma:open="false" ma:isKeyword="false">
      <xsd:complexType>
        <xsd:sequence>
          <xsd:element ref="pc:Terms" minOccurs="0" maxOccurs="1"/>
        </xsd:sequence>
      </xsd:complexType>
    </xsd:element>
    <xsd:element name="k750cd4564104c499c33e5450e8389d9" ma:index="42" nillable="true" ma:taxonomy="true" ma:internalName="k750cd4564104c499c33e5450e8389d9" ma:taxonomyFieldName="GreenSpace" ma:displayName="Site Name" ma:readOnly="true" ma:default="" ma:fieldId="{4750cd45-6410-4c49-9c33-e5450e8389d9}" ma:sspId="d664015b-6f26-4790-8fda-85f68c61414f" ma:termSetId="e21b598e-0536-4564-8924-8c8009dd1012" ma:anchorId="00000000-0000-0000-0000-000000000000" ma:open="false" ma:isKeyword="false">
      <xsd:complexType>
        <xsd:sequence>
          <xsd:element ref="pc:Terms" minOccurs="0" maxOccurs="1"/>
        </xsd:sequence>
      </xsd:complexType>
    </xsd:element>
    <xsd:element name="_dlc_DocIdUrl" ma:index="4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i0b8c5eaf1ad48b2bc96b822b4d88b04" ma:index="44" nillable="true" ma:taxonomy="true" ma:internalName="i0b8c5eaf1ad48b2bc96b822b4d88b04" ma:taxonomyFieldName="CMGOwner" ma:displayName="CMG Owner" ma:readOnly="true" ma:fieldId="{20b8c5ea-f1ad-48b2-bc96-b822b4d88b04}" ma:sspId="d664015b-6f26-4790-8fda-85f68c61414f" ma:termSetId="73a34751-e7ce-461a-88a4-a014ac1fb4ac" ma:anchorId="00000000-0000-0000-0000-000000000000" ma:open="false" ma:isKeyword="false">
      <xsd:complexType>
        <xsd:sequence>
          <xsd:element ref="pc:Terms" minOccurs="0" maxOccurs="1"/>
        </xsd:sequence>
      </xsd:complexType>
    </xsd:element>
    <xsd:element name="hcec3410f7fc4ecc98f123bc9be6e0c2" ma:index="45" nillable="true" ma:taxonomy="true" ma:internalName="hcec3410f7fc4ecc98f123bc9be6e0c2" ma:taxonomyFieldName="FrequencyBalance" ma:displayName="Frequency of Balance" ma:readOnly="true" ma:fieldId="{1cec3410-f7fc-4ecc-98f1-23bc9be6e0c2}" ma:sspId="d664015b-6f26-4790-8fda-85f68c61414f" ma:termSetId="e7a626b7-91f2-42b3-837b-647876b689fe" ma:anchorId="00000000-0000-0000-0000-000000000000" ma:open="false" ma:isKeyword="false">
      <xsd:complexType>
        <xsd:sequence>
          <xsd:element ref="pc:Terms" minOccurs="0" maxOccurs="1"/>
        </xsd:sequence>
      </xsd:complexType>
    </xsd:element>
    <xsd:element name="_dlc_DocIdPersistId" ma:index="46" nillable="true" ma:displayName="Persist ID" ma:description="Keep ID on add." ma:hidden="true" ma:internalName="_dlc_DocIdPersistId" ma:readOnly="true">
      <xsd:simpleType>
        <xsd:restriction base="dms:Boolean"/>
      </xsd:simpleType>
    </xsd:element>
    <xsd:element name="cb9dd883e6354316b0d5d0f18f731892" ma:index="47" nillable="true" ma:taxonomy="true" ma:internalName="cb9dd883e6354316b0d5d0f18f731892" ma:taxonomyFieldName="ElectoralYear" ma:displayName="Electoral Year" ma:readOnly="true" ma:fieldId="{cb9dd883-e635-4316-b0d5-d0f18f731892}" ma:sspId="d664015b-6f26-4790-8fda-85f68c61414f" ma:termSetId="b50bc678-da48-4187-8560-57cfac51eeb5" ma:anchorId="00000000-0000-0000-0000-000000000000" ma:open="false" ma:isKeyword="false">
      <xsd:complexType>
        <xsd:sequence>
          <xsd:element ref="pc:Terms" minOccurs="0" maxOccurs="1"/>
        </xsd:sequence>
      </xsd:complexType>
    </xsd:element>
    <xsd:element name="cede54a8b42a412b8c3b89f301be15b5" ma:index="48" nillable="true" ma:taxonomy="true" ma:internalName="cede54a8b42a412b8c3b89f301be15b5" ma:taxonomyFieldName="WBCDepartment" ma:displayName="Module Groups" ma:readOnly="true" ma:default="" ma:fieldId="{cede54a8-b42a-412b-8c3b-89f301be15b5}" ma:sspId="d664015b-6f26-4790-8fda-85f68c61414f" ma:termSetId="823232bb-1de5-4b1e-a907-f2ac78d6a309" ma:anchorId="00000000-0000-0000-0000-000000000000" ma:open="false" ma:isKeyword="false">
      <xsd:complexType>
        <xsd:sequence>
          <xsd:element ref="pc:Terms" minOccurs="0" maxOccurs="1"/>
        </xsd:sequence>
      </xsd:complexType>
    </xsd:element>
    <xsd:element name="TaxCatchAll" ma:index="49" nillable="true" ma:displayName="Taxonomy Catch All Column" ma:description="" ma:hidden="true" ma:list="{0b6682d1-cdbc-4de4-a48f-cd12997afda5}" ma:internalName="TaxCatchAll" ma:showField="CatchAllData" ma:web="a7f5b8b5-e11e-41f1-a60b-345aa79afbf2">
      <xsd:complexType>
        <xsd:complexContent>
          <xsd:extension base="dms:MultiChoiceLookup">
            <xsd:sequence>
              <xsd:element name="Value" type="dms:Lookup" maxOccurs="unbounded" minOccurs="0" nillable="true"/>
            </xsd:sequence>
          </xsd:extension>
        </xsd:complexContent>
      </xsd:complexType>
    </xsd:element>
    <xsd:element name="o185fe7133664146ae0854f4a6694a73" ma:index="50" nillable="true" ma:taxonomy="true" ma:internalName="o185fe7133664146ae0854f4a6694a73" ma:taxonomyFieldName="MunicipalYear" ma:displayName="Municipal Year" ma:readOnly="true" ma:fieldId="{8185fe71-3366-4146-ae08-54f4a6694a73}" ma:sspId="d664015b-6f26-4790-8fda-85f68c61414f" ma:termSetId="e503bddf-fad3-4d67-aa9f-a4304b6123f7" ma:anchorId="00000000-0000-0000-0000-000000000000" ma:open="false" ma:isKeyword="false">
      <xsd:complexType>
        <xsd:sequence>
          <xsd:element ref="pc:Terms" minOccurs="0" maxOccurs="1"/>
        </xsd:sequence>
      </xsd:complexType>
    </xsd:element>
    <xsd:element name="TaxCatchAllLabel" ma:index="51" nillable="true" ma:displayName="Taxonomy Catch All Column1" ma:description="" ma:hidden="true" ma:list="{0b6682d1-cdbc-4de4-a48f-cd12997afda5}" ma:internalName="TaxCatchAllLabel" ma:readOnly="true" ma:showField="CatchAllDataLabel" ma:web="a7f5b8b5-e11e-41f1-a60b-345aa79afbf2">
      <xsd:complexType>
        <xsd:complexContent>
          <xsd:extension base="dms:MultiChoiceLookup">
            <xsd:sequence>
              <xsd:element name="Value" type="dms:Lookup" maxOccurs="unbounded" minOccurs="0" nillable="true"/>
            </xsd:sequence>
          </xsd:extension>
        </xsd:complexContent>
      </xsd:complexType>
    </xsd:element>
    <xsd:element name="h762119d309548b1a9d3da5d697bb4ae" ma:index="52" nillable="true" ma:taxonomy="true" ma:internalName="h762119d309548b1a9d3da5d697bb4ae" ma:taxonomyFieldName="SubTopic" ma:displayName="Sub-Topic" ma:readOnly="true" ma:fieldId="{1762119d-3095-48b1-a9d3-da5d697bb4ae}" ma:sspId="d664015b-6f26-4790-8fda-85f68c61414f" ma:termSetId="9268e354-5fe0-4b0b-b8ac-55404d268fc7" ma:anchorId="00000000-0000-0000-0000-000000000000" ma:open="false" ma:isKeyword="false">
      <xsd:complexType>
        <xsd:sequence>
          <xsd:element ref="pc:Terms" minOccurs="0" maxOccurs="1"/>
        </xsd:sequence>
      </xsd:complexType>
    </xsd:element>
    <xsd:element name="jb2dc3c9890740859eee364bcd3efbe6" ma:index="54" nillable="true" ma:taxonomy="true" ma:internalName="jb2dc3c9890740859eee364bcd3efbe6" ma:taxonomyFieldName="Election" ma:displayName="Election" ma:readOnly="true" ma:fieldId="{3b2dc3c9-8907-4085-9eee-364bcd3efbe6}" ma:sspId="d664015b-6f26-4790-8fda-85f68c61414f" ma:termSetId="9acf6e91-66d3-4ce4-8d30-f65df68883fd" ma:anchorId="00000000-0000-0000-0000-000000000000" ma:open="false" ma:isKeyword="false">
      <xsd:complexType>
        <xsd:sequence>
          <xsd:element ref="pc:Terms" minOccurs="0" maxOccurs="1"/>
        </xsd:sequence>
      </xsd:complexType>
    </xsd:element>
    <xsd:element name="a913ce868f7640bda6ed7044b927266f" ma:index="56" nillable="true" ma:taxonomy="true" ma:internalName="a913ce868f7640bda6ed7044b927266f" ma:taxonomyFieldName="Month" ma:displayName="Month" ma:readOnly="true" ma:fieldId="{a913ce86-8f76-40bd-a6ed-7044b927266f}" ma:sspId="d664015b-6f26-4790-8fda-85f68c61414f" ma:termSetId="2df7a056-de22-4352-9d7b-55bd39086534" ma:anchorId="00000000-0000-0000-0000-000000000000" ma:open="false" ma:isKeyword="false">
      <xsd:complexType>
        <xsd:sequence>
          <xsd:element ref="pc:Terms" minOccurs="0" maxOccurs="1"/>
        </xsd:sequence>
      </xsd:complexType>
    </xsd:element>
    <xsd:element name="ed79e86673a64de29b609e1721c7626d" ma:index="57" nillable="true" ma:taxonomy="true" ma:internalName="ed79e86673a64de29b609e1721c7626d" ma:taxonomyFieldName="TownCentreLocation" ma:displayName="Town Centre Location" ma:readOnly="true" ma:fieldId="{ed79e866-73a6-4de2-9b60-9e1721c7626d}" ma:sspId="d664015b-6f26-4790-8fda-85f68c61414f" ma:termSetId="3df2fa2e-d298-4858-9f73-3eed55e9e296" ma:anchorId="00000000-0000-0000-0000-000000000000" ma:open="false" ma:isKeyword="false">
      <xsd:complexType>
        <xsd:sequence>
          <xsd:element ref="pc:Terms" minOccurs="0" maxOccurs="1"/>
        </xsd:sequence>
      </xsd:complexType>
    </xsd:element>
    <xsd:element name="j2fca25e10e64ac0ba45f6f82f4d51fa" ma:index="60" ma:taxonomy="true" ma:internalName="j2fca25e10e64ac0ba45f6f82f4d51fa" ma:taxonomyFieldName="Topic" ma:displayName="Topic" ma:fieldId="{32fca25e-10e6-4ac0-ba45-f6f82f4d51fa}" ma:sspId="d664015b-6f26-4790-8fda-85f68c61414f" ma:termSetId="9b2e49a0-c3cb-4947-a551-8832936df02e" ma:anchorId="fd5bfb77-e0e1-4cbe-9aab-7b086b5d4eb9" ma:open="false" ma:isKeyword="false">
      <xsd:complexType>
        <xsd:sequence>
          <xsd:element ref="pc:Terms" minOccurs="0" maxOccurs="1"/>
        </xsd:sequence>
      </xsd:complexType>
    </xsd:element>
    <xsd:element name="n5ed98a4e2f14fa587cfe2143a033256" ma:index="62" nillable="true" ma:taxonomy="true" ma:internalName="n5ed98a4e2f14fa587cfe2143a033256" ma:taxonomyFieldName="Supplier" ma:displayName="Supplier" ma:readOnly="true" ma:default="" ma:fieldId="{75ed98a4-e2f1-4fa5-87cf-e2143a033256}" ma:taxonomyMulti="true" ma:sspId="d664015b-6f26-4790-8fda-85f68c61414f" ma:termSetId="f28968bf-4bf8-458d-9bec-4037ff35f418" ma:anchorId="00000000-0000-0000-0000-000000000000" ma:open="false" ma:isKeyword="false">
      <xsd:complexType>
        <xsd:sequence>
          <xsd:element ref="pc:Terms" minOccurs="0" maxOccurs="1"/>
        </xsd:sequence>
      </xsd:complexType>
    </xsd:element>
    <xsd:element name="n1a4a89002084de5ac2106e937c1b909" ma:index="63" nillable="true" ma:taxonomy="true" ma:internalName="n1a4a89002084de5ac2106e937c1b909" ma:taxonomyFieldName="Year" ma:displayName="Year" ma:readOnly="true" ma:fieldId="{71a4a890-0208-4de5-ac21-06e937c1b909}" ma:sspId="d664015b-6f26-4790-8fda-85f68c61414f" ma:termSetId="06a7143b-8110-4dba-be21-8ccfd986628e" ma:anchorId="00000000-0000-0000-0000-000000000000" ma:open="false" ma:isKeyword="false">
      <xsd:complexType>
        <xsd:sequence>
          <xsd:element ref="pc:Terms" minOccurs="0" maxOccurs="1"/>
        </xsd:sequence>
      </xsd:complexType>
    </xsd:element>
    <xsd:element name="m3aef5a28d5b4b27bd0554ee3c676de1" ma:index="64" nillable="true" ma:taxonomy="true" ma:internalName="m3aef5a28d5b4b27bd0554ee3c676de1" ma:taxonomyFieldName="Software" ma:displayName="Software" ma:readOnly="true" ma:fieldId="{63aef5a2-8d5b-4b27-bd05-54ee3c676de1}" ma:taxonomyMulti="true" ma:sspId="d664015b-6f26-4790-8fda-85f68c61414f" ma:termSetId="f6a34d56-d04f-483f-bec7-5694095d67f3" ma:anchorId="00000000-0000-0000-0000-000000000000" ma:open="false" ma:isKeyword="false">
      <xsd:complexType>
        <xsd:sequence>
          <xsd:element ref="pc:Terms" minOccurs="0" maxOccurs="1"/>
        </xsd:sequence>
      </xsd:complexType>
    </xsd:element>
    <xsd:element name="e71543dc4e5a45e08828eaa2b1b10974" ma:index="65" nillable="true" ma:taxonomy="true" ma:internalName="e71543dc4e5a45e08828eaa2b1b10974" ma:taxonomyFieldName="Function" ma:displayName="Function" ma:readOnly="true" ma:fieldId="{e71543dc-4e5a-45e0-8828-eaa2b1b10974}" ma:sspId="d664015b-6f26-4790-8fda-85f68c61414f" ma:termSetId="c5d37f1e-b019-48cf-a37c-2d8120315151" ma:anchorId="00000000-0000-0000-0000-000000000000" ma:open="false" ma:isKeyword="false">
      <xsd:complexType>
        <xsd:sequence>
          <xsd:element ref="pc:Terms" minOccurs="0" maxOccurs="1"/>
        </xsd:sequence>
      </xsd:complexType>
    </xsd:element>
    <xsd:element name="gdaa15ff613b4d0fbb0adf181104a1c6" ma:index="67" nillable="true" ma:taxonomy="true" ma:internalName="gdaa15ff613b4d0fbb0adf181104a1c6" ma:taxonomyFieldName="ProtMark" ma:displayName="Protective Marking" ma:fieldId="{0daa15ff-613b-4d0f-bb0a-df181104a1c6}" ma:sspId="d664015b-6f26-4790-8fda-85f68c61414f" ma:termSetId="a49a67d7-0fb6-4bd8-a815-9c8ed723da5e" ma:anchorId="00000000-0000-0000-0000-000000000000" ma:open="false" ma:isKeyword="false">
      <xsd:complexType>
        <xsd:sequence>
          <xsd:element ref="pc:Terms" minOccurs="0" maxOccurs="1"/>
        </xsd:sequence>
      </xsd:complexType>
    </xsd:element>
    <xsd:element name="c76b74a828604598baca3b8e09dbe7e4" ma:index="68" nillable="true" ma:taxonomy="true" ma:internalName="c76b74a828604598baca3b8e09dbe7e4" ma:taxonomyFieldName="ICTLocation" ma:displayName="ICT Location" ma:readOnly="true" ma:fieldId="{c76b74a8-2860-4598-baca-3b8e09dbe7e4}" ma:taxonomyMulti="true" ma:sspId="d664015b-6f26-4790-8fda-85f68c61414f" ma:termSetId="13ca6c15-6d79-4947-94cf-ae96a0a51a1b" ma:anchorId="00000000-0000-0000-0000-000000000000" ma:open="false" ma:isKeyword="false">
      <xsd:complexType>
        <xsd:sequence>
          <xsd:element ref="pc:Terms" minOccurs="0" maxOccurs="1"/>
        </xsd:sequence>
      </xsd:complexType>
    </xsd:element>
    <xsd:element name="b1f0d39f53a24bd79b4bd9293ca72102" ma:index="69" nillable="true" ma:taxonomy="true" ma:internalName="b1f0d39f53a24bd79b4bd9293ca72102" ma:taxonomyFieldName="CommunityCentre" ma:displayName="Community Centre" ma:readOnly="true" ma:fieldId="{b1f0d39f-53a2-4bd7-9b4b-d9293ca72102}" ma:sspId="d664015b-6f26-4790-8fda-85f68c61414f" ma:termSetId="40d0d7b7-5784-44f5-b690-a115a67b9a48" ma:anchorId="00000000-0000-0000-0000-000000000000" ma:open="false" ma:isKeyword="false">
      <xsd:complexType>
        <xsd:sequence>
          <xsd:element ref="pc:Terms" minOccurs="0" maxOccurs="1"/>
        </xsd:sequence>
      </xsd:complexType>
    </xsd:element>
    <xsd:element name="aabf747856fa4df28b255c8d2d9cdf1f" ma:index="73" nillable="true" ma:taxonomy="true" ma:internalName="aabf747856fa4df28b255c8d2d9cdf1f" ma:taxonomyFieldName="WBCCompany" ma:displayName="Company" ma:readOnly="true" ma:fieldId="{aabf7478-56fa-4df2-8b25-5c8d2d9cdf1f}" ma:sspId="d664015b-6f26-4790-8fda-85f68c61414f" ma:termSetId="26742753-74ca-44a8-9174-6369050f4638"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Location" ma:index="30" nillable="true" ma:displayName="Location" ma:description="" ma:hidden="true" ma:internalName="Location">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displayName="Author"/>
        <xsd:element ref="dcterms:created" minOccurs="0" maxOccurs="1"/>
        <xsd:element ref="dc:identifier" minOccurs="0" maxOccurs="1"/>
        <xsd:element name="contentType" minOccurs="0" maxOccurs="1" type="xsd:string" ma:index="53"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LongProperties xmlns="http://schemas.microsoft.com/office/2006/metadata/longProperties"/>
</file>

<file path=customXml/item3.xml><?xml version="1.0" encoding="utf-8"?>
<?mso-contentType ?>
<SharedContentType xmlns="Microsoft.SharePoint.Taxonomy.ContentTypeSync" SourceId="d664015b-6f26-4790-8fda-85f68c61414f" ContentTypeId="0x0101004006F74AA777284A8BC03E650336547B01"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p:properties xmlns:p="http://schemas.microsoft.com/office/2006/metadata/properties" xmlns:xsi="http://www.w3.org/2001/XMLSchema-instance" xmlns:pc="http://schemas.microsoft.com/office/infopath/2007/PartnerControls">
  <documentManagement>
    <gdaa15ff613b4d0fbb0adf181104a1c6 xmlns="96eb78c6-d990-4d86-b1df-5389007b3083">
      <Terms xmlns="http://schemas.microsoft.com/office/infopath/2007/PartnerControls"/>
    </gdaa15ff613b4d0fbb0adf181104a1c6>
    <TaxCatchAll xmlns="96eb78c6-d990-4d86-b1df-5389007b3083">
      <Value>81</Value>
    </TaxCatchAll>
    <Location xmlns="http://schemas.microsoft.com/sharepoint/v3/fields" xsi:nil="true"/>
    <j2fca25e10e64ac0ba45f6f82f4d51fa xmlns="96eb78c6-d990-4d86-b1df-5389007b3083">
      <Terms xmlns="http://schemas.microsoft.com/office/infopath/2007/PartnerControls">
        <TermInfo xmlns="http://schemas.microsoft.com/office/infopath/2007/PartnerControls">
          <TermName xmlns="http://schemas.microsoft.com/office/infopath/2007/PartnerControls">Governance</TermName>
          <TermId xmlns="http://schemas.microsoft.com/office/infopath/2007/PartnerControls">bfd86595-7ce6-4208-9b8e-154bdc4057a1</TermId>
        </TermInfo>
      </Terms>
    </j2fca25e10e64ac0ba45f6f82f4d51fa>
    <n1a4a89002084de5ac2106e937c1b909 xmlns="96eb78c6-d990-4d86-b1df-5389007b3083">
      <Terms xmlns="http://schemas.microsoft.com/office/infopath/2007/PartnerControls"/>
    </n1a4a89002084de5ac2106e937c1b909>
    <i0b8c5eaf1ad48b2bc96b822b4d88b04 xmlns="96eb78c6-d990-4d86-b1df-5389007b3083">
      <Terms xmlns="http://schemas.microsoft.com/office/infopath/2007/PartnerControls"/>
    </i0b8c5eaf1ad48b2bc96b822b4d88b04>
    <n5ed98a4e2f14fa587cfe2143a033256 xmlns="96eb78c6-d990-4d86-b1df-5389007b3083">
      <Terms xmlns="http://schemas.microsoft.com/office/infopath/2007/PartnerControls"/>
    </n5ed98a4e2f14fa587cfe2143a033256>
    <hcec3410f7fc4ecc98f123bc9be6e0c2 xmlns="96eb78c6-d990-4d86-b1df-5389007b3083">
      <Terms xmlns="http://schemas.microsoft.com/office/infopath/2007/PartnerControls"/>
    </hcec3410f7fc4ecc98f123bc9be6e0c2>
    <e71543dc4e5a45e08828eaa2b1b10974 xmlns="96eb78c6-d990-4d86-b1df-5389007b3083">
      <Terms xmlns="http://schemas.microsoft.com/office/infopath/2007/PartnerControls"/>
    </e71543dc4e5a45e08828eaa2b1b10974>
    <o185fe7133664146ae0854f4a6694a73 xmlns="96eb78c6-d990-4d86-b1df-5389007b3083">
      <Terms xmlns="http://schemas.microsoft.com/office/infopath/2007/PartnerControls"/>
    </o185fe7133664146ae0854f4a6694a73>
    <h762119d309548b1a9d3da5d697bb4ae xmlns="96eb78c6-d990-4d86-b1df-5389007b3083">
      <Terms xmlns="http://schemas.microsoft.com/office/infopath/2007/PartnerControls"/>
    </h762119d309548b1a9d3da5d697bb4ae>
    <b1f0d39f53a24bd79b4bd9293ca72102 xmlns="96eb78c6-d990-4d86-b1df-5389007b3083">
      <Terms xmlns="http://schemas.microsoft.com/office/infopath/2007/PartnerControls"/>
    </b1f0d39f53a24bd79b4bd9293ca72102>
    <aabf747856fa4df28b255c8d2d9cdf1f xmlns="96eb78c6-d990-4d86-b1df-5389007b3083">
      <Terms xmlns="http://schemas.microsoft.com/office/infopath/2007/PartnerControls"/>
    </aabf747856fa4df28b255c8d2d9cdf1f>
    <_dlc_DocId xmlns="96eb78c6-d990-4d86-b1df-5389007b3083">XVAPS6UP22V7-324949796-3066</_dlc_DocId>
    <k750cd4564104c499c33e5450e8389d9 xmlns="96eb78c6-d990-4d86-b1df-5389007b3083">
      <Terms xmlns="http://schemas.microsoft.com/office/infopath/2007/PartnerControls"/>
    </k750cd4564104c499c33e5450e8389d9>
    <m3aef5a28d5b4b27bd0554ee3c676de1 xmlns="96eb78c6-d990-4d86-b1df-5389007b3083">
      <Terms xmlns="http://schemas.microsoft.com/office/infopath/2007/PartnerControls"/>
    </m3aef5a28d5b4b27bd0554ee3c676de1>
    <_dlc_ExpireDate xmlns="http://schemas.microsoft.com/sharepoint/v3">2021-04-30T09:00:07+00:00</_dlc_ExpireDate>
    <c76b74a828604598baca3b8e09dbe7e4 xmlns="96eb78c6-d990-4d86-b1df-5389007b3083">
      <Terms xmlns="http://schemas.microsoft.com/office/infopath/2007/PartnerControls"/>
    </c76b74a828604598baca3b8e09dbe7e4>
    <a913ce868f7640bda6ed7044b927266f xmlns="96eb78c6-d990-4d86-b1df-5389007b3083">
      <Terms xmlns="http://schemas.microsoft.com/office/infopath/2007/PartnerControls"/>
    </a913ce868f7640bda6ed7044b927266f>
    <cede54a8b42a412b8c3b89f301be15b5 xmlns="96eb78c6-d990-4d86-b1df-5389007b3083">
      <Terms xmlns="http://schemas.microsoft.com/office/infopath/2007/PartnerControls"/>
    </cede54a8b42a412b8c3b89f301be15b5>
    <ed79e86673a64de29b609e1721c7626d xmlns="96eb78c6-d990-4d86-b1df-5389007b3083">
      <Terms xmlns="http://schemas.microsoft.com/office/infopath/2007/PartnerControls"/>
    </ed79e86673a64de29b609e1721c7626d>
    <cb9dd883e6354316b0d5d0f18f731892 xmlns="96eb78c6-d990-4d86-b1df-5389007b3083">
      <Terms xmlns="http://schemas.microsoft.com/office/infopath/2007/PartnerControls"/>
    </cb9dd883e6354316b0d5d0f18f731892>
    <jb2dc3c9890740859eee364bcd3efbe6 xmlns="96eb78c6-d990-4d86-b1df-5389007b3083">
      <Terms xmlns="http://schemas.microsoft.com/office/infopath/2007/PartnerControls"/>
    </jb2dc3c9890740859eee364bcd3efbe6>
    <_dlc_DocIdUrl xmlns="96eb78c6-d990-4d86-b1df-5389007b3083">
      <Url>http://wbcsp16/sites/documentse/_layouts/15/DocIdRedir.aspx?ID=XVAPS6UP22V7-324949796-3066</Url>
      <Description>XVAPS6UP22V7-324949796-3066</Description>
    </_dlc_DocIdUrl>
    <i9a481bd7d1840d7996ff2e43aa0304a xmlns="96eb78c6-d990-4d86-b1df-5389007b3083">
      <Terms xmlns="http://schemas.microsoft.com/office/infopath/2007/PartnerControls"/>
    </i9a481bd7d1840d7996ff2e43aa0304a>
    <_dlc_ExpireDateSaved xmlns="http://schemas.microsoft.com/sharepoint/v3" xsi:nil="true"/>
  </documentManagement>
</p:properti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Receiver>
    <Name>Microsoft.Office.RecordsManagement.PolicyFeatures.ExpirationEventReceiver</Name>
    <Synchronization>Synchronous</Synchronization>
    <Type>10001</Type>
    <SequenceNumber>101</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Version=16.0.0.0, Culture=neutral, PublicKeyToken=71e9bce111e9429c</Assembly>
    <Class>Microsoft.Office.RecordsManagement.Internal.UpdateExpireDate</Class>
    <Data/>
    <Filter/>
  </Receiver>
  <Receiver>
    <Name>Policy Auditing</Name>
    <Synchronization>Synchronous</Synchronization>
    <Type>10001</Type>
    <SequenceNumber>1100</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10002</Type>
    <SequenceNumber>1101</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10004</Type>
    <SequenceNumber>1102</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10006</Type>
    <SequenceNumber>1103</SequenceNumber>
    <Url/>
    <Assembly>Microsoft.Office.Policy, Version=16.0.0.0, Culture=neutral, PublicKeyToken=71e9bce111e9429c</Assembly>
    <Class>Microsoft.Office.RecordsManagement.Internal.AuditHandler</Class>
    <Data/>
    <Filter/>
  </Receiver>
</spe:Receivers>
</file>

<file path=customXml/item8.xml><?xml version="1.0" encoding="utf-8"?>
<?mso-contentType ?>
<p:Policy xmlns:p="office.server.policy" id="" local="true">
  <p:Name>Reference</p:Name>
  <p:Description/>
  <p:Statement>Active Reference documents are kept for 18 months. Records are kept for 7 years.</p:Statement>
  <p:PolicyItems>
    <p:PolicyItem featureId="Microsoft.Office.RecordsManagement.PolicyFeatures.Expiration" staticId="0x0101004006F74AA777284A8BC03E650336547B01|-570812246" UniqueId="a95f5664-a814-4925-82b6-22a820b838c9">
      <p:Name>Retention</p:Name>
      <p:Description>Automatic scheduling of content for processing, and performing a retention action on content that has reached its due date.</p:Description>
      <p:CustomData>
        <Schedules nextStageId="3" default="false">
          <Schedule type="Default">
            <stages>
              <data stageId="1">
                <formula id="Microsoft.Office.RecordsManagement.PolicyFeatures.Expiration.Formula.BuiltIn">
                  <number>18</number>
                  <property>Modified</property>
                  <propertyId>28cf69c5-fa48-462a-b5cd-27b6f9d2bd5f</propertyId>
                  <period>months</period>
                </formula>
                <action type="action" id="Microsoft.Office.RecordsManagement.PolicyFeatures.Expiration.Action.MoveToRecycleBin"/>
              </data>
            </stages>
          </Schedule>
          <Schedule type="Record">
            <stages>
              <data stageId="2">
                <formula id="Microsoft.Office.RecordsManagement.PolicyFeatures.Expiration.Formula.BuiltIn">
                  <number>7</number>
                  <property>_vti_ItemDeclaredRecord</property>
                  <propertyId>f9a44731-84eb-43a4-9973-cd2953ad8646</propertyId>
                  <period>years</period>
                </formula>
                <action type="action" id="Microsoft.Office.RecordsManagement.PolicyFeatures.Expiration.Action.MoveToRecycleBin"/>
              </data>
            </stages>
          </Schedule>
        </Schedules>
      </p:CustomData>
    </p:PolicyItem>
    <p:PolicyItem featureId="Microsoft.Office.RecordsManagement.PolicyFeatures.PolicyAudit" staticId="0x0101004006F74AA777284A8BC03E650336547B01|8138272" UniqueId="8b38cf6e-6e68-4705-b808-9a67ba08156f">
      <p:Name>Auditing</p:Name>
      <p:Description>Audits user actions on documents and list items to the Audit Log.</p:Description>
      <p:CustomData>
        <Audit>
          <Update/>
          <View/>
          <CheckInOut/>
          <MoveCopy/>
          <DeleteRestore/>
        </Audit>
      </p:CustomData>
    </p:PolicyItem>
  </p:PolicyItems>
</p:Policy>
</file>

<file path=customXml/itemProps1.xml><?xml version="1.0" encoding="utf-8"?>
<ds:datastoreItem xmlns:ds="http://schemas.openxmlformats.org/officeDocument/2006/customXml" ds:itemID="{DDDD71B2-0E7D-46D4-BF20-1680FD7395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eb78c6-d990-4d86-b1df-5389007b3083"/>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F19F42C-24F8-448C-9AC1-DE7990AA249C}">
  <ds:schemaRefs>
    <ds:schemaRef ds:uri="http://schemas.microsoft.com/office/2006/metadata/longProperties"/>
  </ds:schemaRefs>
</ds:datastoreItem>
</file>

<file path=customXml/itemProps3.xml><?xml version="1.0" encoding="utf-8"?>
<ds:datastoreItem xmlns:ds="http://schemas.openxmlformats.org/officeDocument/2006/customXml" ds:itemID="{83E5C543-AC4F-4488-B10B-1D536BBF99FB}">
  <ds:schemaRefs>
    <ds:schemaRef ds:uri="Microsoft.SharePoint.Taxonomy.ContentTypeSync"/>
  </ds:schemaRefs>
</ds:datastoreItem>
</file>

<file path=customXml/itemProps4.xml><?xml version="1.0" encoding="utf-8"?>
<ds:datastoreItem xmlns:ds="http://schemas.openxmlformats.org/officeDocument/2006/customXml" ds:itemID="{9978E3F7-1413-4F83-A23C-F3EAD925E613}">
  <ds:schemaRefs>
    <ds:schemaRef ds:uri="http://schemas.microsoft.com/sharepoint/v3/contenttype/forms"/>
  </ds:schemaRefs>
</ds:datastoreItem>
</file>

<file path=customXml/itemProps5.xml><?xml version="1.0" encoding="utf-8"?>
<ds:datastoreItem xmlns:ds="http://schemas.openxmlformats.org/officeDocument/2006/customXml" ds:itemID="{A2E26858-E21D-4750-99DD-B067BF5C7B44}">
  <ds:schemaRefs>
    <ds:schemaRef ds:uri="http://schemas.openxmlformats.org/officeDocument/2006/bibliography"/>
  </ds:schemaRefs>
</ds:datastoreItem>
</file>

<file path=customXml/itemProps6.xml><?xml version="1.0" encoding="utf-8"?>
<ds:datastoreItem xmlns:ds="http://schemas.openxmlformats.org/officeDocument/2006/customXml" ds:itemID="{B216E260-BB05-4306-9F7B-EEE8FD3ED9D6}">
  <ds:schemaRefs>
    <ds:schemaRef ds:uri="http://schemas.microsoft.com/office/2006/metadata/properties"/>
    <ds:schemaRef ds:uri="http://schemas.microsoft.com/office/infopath/2007/PartnerControls"/>
    <ds:schemaRef ds:uri="96eb78c6-d990-4d86-b1df-5389007b3083"/>
    <ds:schemaRef ds:uri="http://schemas.microsoft.com/sharepoint/v3/fields"/>
    <ds:schemaRef ds:uri="http://schemas.microsoft.com/sharepoint/v3"/>
  </ds:schemaRefs>
</ds:datastoreItem>
</file>

<file path=customXml/itemProps7.xml><?xml version="1.0" encoding="utf-8"?>
<ds:datastoreItem xmlns:ds="http://schemas.openxmlformats.org/officeDocument/2006/customXml" ds:itemID="{3DBA0C61-824F-422C-9B89-0F6984283AF7}">
  <ds:schemaRefs>
    <ds:schemaRef ds:uri="http://schemas.microsoft.com/sharepoint/events"/>
  </ds:schemaRefs>
</ds:datastoreItem>
</file>

<file path=customXml/itemProps8.xml><?xml version="1.0" encoding="utf-8"?>
<ds:datastoreItem xmlns:ds="http://schemas.openxmlformats.org/officeDocument/2006/customXml" ds:itemID="{5C256D30-B7FB-4193-9C66-E720A17FED19}">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Pages>
  <Words>641</Words>
  <Characters>3654</Characters>
  <Application>Microsoft Office Word</Application>
  <DocSecurity>0</DocSecurity>
  <Lines>30</Lines>
  <Paragraphs>8</Paragraphs>
  <ScaleCrop>false</ScaleCrop>
  <HeadingPairs>
    <vt:vector size="2" baseType="variant">
      <vt:variant>
        <vt:lpstr>Title</vt:lpstr>
      </vt:variant>
      <vt:variant>
        <vt:i4>1</vt:i4>
      </vt:variant>
    </vt:vector>
  </HeadingPairs>
  <TitlesOfParts>
    <vt:vector size="1" baseType="lpstr">
      <vt:lpstr>WOKING LOCAL AGENDA 21</vt:lpstr>
    </vt:vector>
  </TitlesOfParts>
  <Company>Woking Borough Council</Company>
  <LinksUpToDate>false</LinksUpToDate>
  <CharactersWithSpaces>4287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WOKING LOCAL AGENDA 21</dc:title>
  <dc:subject/>
  <dc:creator>WBC</dc:creator>
  <cp:keywords/>
  <cp:lastModifiedBy>mary tobin</cp:lastModifiedBy>
  <cp:revision>2</cp:revision>
  <cp:lastPrinted>2016-11-16T12:15:00Z</cp:lastPrinted>
  <dcterms:created xsi:type="dcterms:W3CDTF">2020-10-27T19:20:00Z</dcterms:created>
  <dcterms:modified xsi:type="dcterms:W3CDTF">2020-10-27T19:20:00Z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0b33b122-8467-4aee-ad41-7ee9cfa1180c</vt:lpwstr>
  </property>
  <property fmtid="{D5CDD505-2E9C-101B-9397-08002B2CF9AE}" pid="3" name="bjDocumentLabelXML">
    <vt:lpwstr>&lt;?xml version="1.0"?&gt;&lt;sisl xmlns:xsi="http://www.w3.org/2001/XMLSchema-instance" xmlns:xsd="http://www.w3.org/2001/XMLSchema" sislVersion="0" policy="fad8609d-a36f-4104-8c86-6d885ba89d30" xmlns="http://www.boldonjames.com/2008/01/sie/internal/label"&gt;  &lt;el</vt:lpwstr>
  </property>
  <property fmtid="{D5CDD505-2E9C-101B-9397-08002B2CF9AE}" pid="4" name="bjDocumentLabelXML-0">
    <vt:lpwstr>ement uid="id_protective_marking_new_item_1" /&gt;&lt;/sisl&gt;</vt:lpwstr>
  </property>
  <property fmtid="{D5CDD505-2E9C-101B-9397-08002B2CF9AE}" pid="5" name="bjDocumentSecurityLabel">
    <vt:lpwstr>NOT PROTECTIVELY MARKED  </vt:lpwstr>
  </property>
  <property fmtid="{D5CDD505-2E9C-101B-9397-08002B2CF9AE}" pid="6" name="_dlc_ExpireDate">
    <vt:lpwstr>2026-09-25T08:26:51Z</vt:lpwstr>
  </property>
  <property fmtid="{D5CDD505-2E9C-101B-9397-08002B2CF9AE}" pid="7" name="ItemRetentionFormula">
    <vt:lpwstr>&lt;formula id="Microsoft.Office.RecordsManagement.PolicyFeatures.Expiration.Formula.BuiltIn"&gt;&lt;number&gt;18&lt;/number&gt;&lt;property&gt;Modified&lt;/property&gt;&lt;propertyId&gt;28cf69c5-fa48-462a-b5cd-27b6f9d2bd5f&lt;/propertyId&gt;&lt;period&gt;months&lt;/period&gt;&lt;/formula&gt;</vt:lpwstr>
  </property>
  <property fmtid="{D5CDD505-2E9C-101B-9397-08002B2CF9AE}" pid="8" name="_dlc_policyId">
    <vt:lpwstr>0x0101004006F74AA777284A8BC03E650336547B01|-570812246</vt:lpwstr>
  </property>
  <property fmtid="{D5CDD505-2E9C-101B-9397-08002B2CF9AE}" pid="9" name="_dlc_DocId">
    <vt:lpwstr>XVAPS6UP22V7-324949796-2282</vt:lpwstr>
  </property>
  <property fmtid="{D5CDD505-2E9C-101B-9397-08002B2CF9AE}" pid="10" name="_dlc_DocIdItemGuid">
    <vt:lpwstr>95d28ba6-6f68-47c1-8525-3c84a9ff4aa8</vt:lpwstr>
  </property>
  <property fmtid="{D5CDD505-2E9C-101B-9397-08002B2CF9AE}" pid="11" name="_dlc_DocIdUrl">
    <vt:lpwstr>http://wbcsp16/sites/documentse/_layouts/15/DocIdRedir.aspx?ID=XVAPS6UP22V7-324949796-2282, XVAPS6UP22V7-324949796-2282</vt:lpwstr>
  </property>
  <property fmtid="{D5CDD505-2E9C-101B-9397-08002B2CF9AE}" pid="12" name="n1a4a89002084de5ac2106e937c1b909">
    <vt:lpwstr/>
  </property>
  <property fmtid="{D5CDD505-2E9C-101B-9397-08002B2CF9AE}" pid="13" name="i0b8c5eaf1ad48b2bc96b822b4d88b04">
    <vt:lpwstr/>
  </property>
  <property fmtid="{D5CDD505-2E9C-101B-9397-08002B2CF9AE}" pid="14" name="n5ed98a4e2f14fa587cfe2143a033256">
    <vt:lpwstr/>
  </property>
  <property fmtid="{D5CDD505-2E9C-101B-9397-08002B2CF9AE}" pid="15" name="c76b74a828604598baca3b8e09dbe7e4">
    <vt:lpwstr/>
  </property>
  <property fmtid="{D5CDD505-2E9C-101B-9397-08002B2CF9AE}" pid="16" name="hcec3410f7fc4ecc98f123bc9be6e0c2">
    <vt:lpwstr/>
  </property>
  <property fmtid="{D5CDD505-2E9C-101B-9397-08002B2CF9AE}" pid="17" name="FinanceFunction">
    <vt:lpwstr/>
  </property>
  <property fmtid="{D5CDD505-2E9C-101B-9397-08002B2CF9AE}" pid="18" name="GreenSpace">
    <vt:lpwstr/>
  </property>
  <property fmtid="{D5CDD505-2E9C-101B-9397-08002B2CF9AE}" pid="19" name="FrequencyBalance">
    <vt:lpwstr/>
  </property>
  <property fmtid="{D5CDD505-2E9C-101B-9397-08002B2CF9AE}" pid="20" name="WBCDepartment">
    <vt:lpwstr/>
  </property>
  <property fmtid="{D5CDD505-2E9C-101B-9397-08002B2CF9AE}" pid="21" name="TownCentreLocation">
    <vt:lpwstr/>
  </property>
  <property fmtid="{D5CDD505-2E9C-101B-9397-08002B2CF9AE}" pid="22" name="Function">
    <vt:lpwstr/>
  </property>
  <property fmtid="{D5CDD505-2E9C-101B-9397-08002B2CF9AE}" pid="23" name="Topic">
    <vt:lpwstr>81;#Governance|bfd86595-7ce6-4208-9b8e-154bdc4057a1</vt:lpwstr>
  </property>
  <property fmtid="{D5CDD505-2E9C-101B-9397-08002B2CF9AE}" pid="24" name="p3ca08b3204d4594b9205c18ac93ba9d">
    <vt:lpwstr/>
  </property>
  <property fmtid="{D5CDD505-2E9C-101B-9397-08002B2CF9AE}" pid="25" name="e71543dc4e5a45e08828eaa2b1b10974">
    <vt:lpwstr/>
  </property>
  <property fmtid="{D5CDD505-2E9C-101B-9397-08002B2CF9AE}" pid="26" name="CMGOwner">
    <vt:lpwstr/>
  </property>
  <property fmtid="{D5CDD505-2E9C-101B-9397-08002B2CF9AE}" pid="27" name="MunicipalYear">
    <vt:lpwstr/>
  </property>
  <property fmtid="{D5CDD505-2E9C-101B-9397-08002B2CF9AE}" pid="28" name="CommunityCentre">
    <vt:lpwstr/>
  </property>
  <property fmtid="{D5CDD505-2E9C-101B-9397-08002B2CF9AE}" pid="29" name="WBCCompany">
    <vt:lpwstr/>
  </property>
  <property fmtid="{D5CDD505-2E9C-101B-9397-08002B2CF9AE}" pid="30" name="_cx_NationalCaveats">
    <vt:lpwstr/>
  </property>
  <property fmtid="{D5CDD505-2E9C-101B-9397-08002B2CF9AE}" pid="31" name="a913ce868f7640bda6ed7044b927266f">
    <vt:lpwstr/>
  </property>
  <property fmtid="{D5CDD505-2E9C-101B-9397-08002B2CF9AE}" pid="32" name="cede54a8b42a412b8c3b89f301be15b5">
    <vt:lpwstr/>
  </property>
  <property fmtid="{D5CDD505-2E9C-101B-9397-08002B2CF9AE}" pid="33" name="ed79e86673a64de29b609e1721c7626d">
    <vt:lpwstr/>
  </property>
  <property fmtid="{D5CDD505-2E9C-101B-9397-08002B2CF9AE}" pid="34" name="ElectoralYear">
    <vt:lpwstr/>
  </property>
  <property fmtid="{D5CDD505-2E9C-101B-9397-08002B2CF9AE}" pid="35" name="SubTopic">
    <vt:lpwstr/>
  </property>
  <property fmtid="{D5CDD505-2E9C-101B-9397-08002B2CF9AE}" pid="36" name="o185fe7133664146ae0854f4a6694a73">
    <vt:lpwstr/>
  </property>
  <property fmtid="{D5CDD505-2E9C-101B-9397-08002B2CF9AE}" pid="37" name="h762119d309548b1a9d3da5d697bb4ae">
    <vt:lpwstr/>
  </property>
  <property fmtid="{D5CDD505-2E9C-101B-9397-08002B2CF9AE}" pid="38" name="ICTLocation">
    <vt:lpwstr/>
  </property>
  <property fmtid="{D5CDD505-2E9C-101B-9397-08002B2CF9AE}" pid="39" name="b1f0d39f53a24bd79b4bd9293ca72102">
    <vt:lpwstr/>
  </property>
  <property fmtid="{D5CDD505-2E9C-101B-9397-08002B2CF9AE}" pid="40" name="DocumentType">
    <vt:lpwstr/>
  </property>
  <property fmtid="{D5CDD505-2E9C-101B-9397-08002B2CF9AE}" pid="41" name="Year">
    <vt:lpwstr/>
  </property>
  <property fmtid="{D5CDD505-2E9C-101B-9397-08002B2CF9AE}" pid="42" name="db4bf11454a94db298de89e60539e62d">
    <vt:lpwstr/>
  </property>
  <property fmtid="{D5CDD505-2E9C-101B-9397-08002B2CF9AE}" pid="43" name="cb9dd883e6354316b0d5d0f18f731892">
    <vt:lpwstr/>
  </property>
  <property fmtid="{D5CDD505-2E9C-101B-9397-08002B2CF9AE}" pid="44" name="jb2dc3c9890740859eee364bcd3efbe6">
    <vt:lpwstr/>
  </property>
  <property fmtid="{D5CDD505-2E9C-101B-9397-08002B2CF9AE}" pid="45" name="aabf747856fa4df28b255c8d2d9cdf1f">
    <vt:lpwstr/>
  </property>
  <property fmtid="{D5CDD505-2E9C-101B-9397-08002B2CF9AE}" pid="46" name="Month">
    <vt:lpwstr/>
  </property>
  <property fmtid="{D5CDD505-2E9C-101B-9397-08002B2CF9AE}" pid="47" name="Software">
    <vt:lpwstr/>
  </property>
  <property fmtid="{D5CDD505-2E9C-101B-9397-08002B2CF9AE}" pid="48" name="k750cd4564104c499c33e5450e8389d9">
    <vt:lpwstr/>
  </property>
  <property fmtid="{D5CDD505-2E9C-101B-9397-08002B2CF9AE}" pid="49" name="Election">
    <vt:lpwstr/>
  </property>
  <property fmtid="{D5CDD505-2E9C-101B-9397-08002B2CF9AE}" pid="50" name="i9a481bd7d1840d7996ff2e43aa0304a">
    <vt:lpwstr/>
  </property>
  <property fmtid="{D5CDD505-2E9C-101B-9397-08002B2CF9AE}" pid="51" name="m3aef5a28d5b4b27bd0554ee3c676de1">
    <vt:lpwstr/>
  </property>
  <property fmtid="{D5CDD505-2E9C-101B-9397-08002B2CF9AE}" pid="52" name="Supplier">
    <vt:lpwstr/>
  </property>
  <property fmtid="{D5CDD505-2E9C-101B-9397-08002B2CF9AE}" pid="53" name="ProtMark">
    <vt:lpwstr/>
  </property>
  <property fmtid="{D5CDD505-2E9C-101B-9397-08002B2CF9AE}" pid="54" name="ecm_ItemDeleteBlockHolders">
    <vt:lpwstr/>
  </property>
  <property fmtid="{D5CDD505-2E9C-101B-9397-08002B2CF9AE}" pid="55" name="IconOverlay">
    <vt:lpwstr/>
  </property>
  <property fmtid="{D5CDD505-2E9C-101B-9397-08002B2CF9AE}" pid="56" name="ecm_RecordRestrictions">
    <vt:lpwstr/>
  </property>
  <property fmtid="{D5CDD505-2E9C-101B-9397-08002B2CF9AE}" pid="57" name="ecm_ItemLockHolders">
    <vt:lpwstr/>
  </property>
  <property fmtid="{D5CDD505-2E9C-101B-9397-08002B2CF9AE}" pid="58" name="_dlc_ItemStageId">
    <vt:lpwstr/>
  </property>
  <property fmtid="{D5CDD505-2E9C-101B-9397-08002B2CF9AE}" pid="59" name="_dlc_ItemScheduleId">
    <vt:lpwstr>0</vt:lpwstr>
  </property>
  <property fmtid="{D5CDD505-2E9C-101B-9397-08002B2CF9AE}" pid="60" name="ContentTypeId">
    <vt:lpwstr>0x0101004006F74AA777284A8BC03E650336547B0100CFCDC82A606D27488AD71138B6F090CB</vt:lpwstr>
  </property>
</Properties>
</file>